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5"/>
  </p:notesMasterIdLst>
  <p:sldIdLst>
    <p:sldId id="256" r:id="rId2"/>
    <p:sldId id="257" r:id="rId3"/>
    <p:sldId id="274" r:id="rId4"/>
    <p:sldId id="260" r:id="rId5"/>
    <p:sldId id="258" r:id="rId6"/>
    <p:sldId id="269" r:id="rId7"/>
    <p:sldId id="272" r:id="rId8"/>
    <p:sldId id="261" r:id="rId9"/>
    <p:sldId id="270" r:id="rId10"/>
    <p:sldId id="275" r:id="rId11"/>
    <p:sldId id="276" r:id="rId12"/>
    <p:sldId id="277" r:id="rId13"/>
    <p:sldId id="273" r:id="rId1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110" d="100"/>
          <a:sy n="110" d="100"/>
        </p:scale>
        <p:origin x="594" y="11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24A8286-B619-4C07-A1EE-5EC266F448CD}" type="datetimeFigureOut">
              <a:rPr lang="en-US" smtClean="0"/>
              <a:t>4/3/2019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1C274D9-C895-4503-AD14-D96A69F4D433}" type="slidenum">
              <a:rPr lang="en-US" smtClean="0"/>
              <a:t>‹#›</a:t>
            </a:fld>
            <a:endParaRPr lang="en-US"/>
          </a:p>
        </p:txBody>
      </p:sp>
    </p:spTree>
    <p:extLst>
      <p:ext uri="{BB962C8B-B14F-4D97-AF65-F5344CB8AC3E}">
        <p14:creationId xmlns:p14="http://schemas.microsoft.com/office/powerpoint/2010/main" val="412351353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1C274D9-C895-4503-AD14-D96A69F4D433}" type="slidenum">
              <a:rPr lang="en-US" smtClean="0"/>
              <a:t>2</a:t>
            </a:fld>
            <a:endParaRPr lang="en-US"/>
          </a:p>
        </p:txBody>
      </p:sp>
    </p:spTree>
    <p:extLst>
      <p:ext uri="{BB962C8B-B14F-4D97-AF65-F5344CB8AC3E}">
        <p14:creationId xmlns:p14="http://schemas.microsoft.com/office/powerpoint/2010/main" val="191960475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1C274D9-C895-4503-AD14-D96A69F4D433}" type="slidenum">
              <a:rPr lang="en-US" smtClean="0"/>
              <a:t>3</a:t>
            </a:fld>
            <a:endParaRPr lang="en-US"/>
          </a:p>
        </p:txBody>
      </p:sp>
    </p:spTree>
    <p:extLst>
      <p:ext uri="{BB962C8B-B14F-4D97-AF65-F5344CB8AC3E}">
        <p14:creationId xmlns:p14="http://schemas.microsoft.com/office/powerpoint/2010/main" val="364590214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1C274D9-C895-4503-AD14-D96A69F4D433}" type="slidenum">
              <a:rPr lang="en-US" smtClean="0"/>
              <a:t>9</a:t>
            </a:fld>
            <a:endParaRPr lang="en-US"/>
          </a:p>
        </p:txBody>
      </p:sp>
    </p:spTree>
    <p:extLst>
      <p:ext uri="{BB962C8B-B14F-4D97-AF65-F5344CB8AC3E}">
        <p14:creationId xmlns:p14="http://schemas.microsoft.com/office/powerpoint/2010/main" val="399136820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C3870065-DCBE-42B1-A1D4-24D97282FF05}" type="datetimeFigureOut">
              <a:rPr lang="en-US" smtClean="0"/>
              <a:t>4/3/2019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6481BF3-DE16-4066-BFBF-9D1C62ADB26E}" type="slidenum">
              <a:rPr lang="en-US" smtClean="0"/>
              <a:t>‹#›</a:t>
            </a:fld>
            <a:endParaRPr lang="en-US"/>
          </a:p>
        </p:txBody>
      </p:sp>
    </p:spTree>
    <p:extLst>
      <p:ext uri="{BB962C8B-B14F-4D97-AF65-F5344CB8AC3E}">
        <p14:creationId xmlns:p14="http://schemas.microsoft.com/office/powerpoint/2010/main" val="371651539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3870065-DCBE-42B1-A1D4-24D97282FF05}" type="datetimeFigureOut">
              <a:rPr lang="en-US" smtClean="0"/>
              <a:t>4/3/2019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6481BF3-DE16-4066-BFBF-9D1C62ADB26E}" type="slidenum">
              <a:rPr lang="en-US" smtClean="0"/>
              <a:t>‹#›</a:t>
            </a:fld>
            <a:endParaRPr lang="en-US"/>
          </a:p>
        </p:txBody>
      </p:sp>
    </p:spTree>
    <p:extLst>
      <p:ext uri="{BB962C8B-B14F-4D97-AF65-F5344CB8AC3E}">
        <p14:creationId xmlns:p14="http://schemas.microsoft.com/office/powerpoint/2010/main" val="242873994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3870065-DCBE-42B1-A1D4-24D97282FF05}" type="datetimeFigureOut">
              <a:rPr lang="en-US" smtClean="0"/>
              <a:t>4/3/2019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6481BF3-DE16-4066-BFBF-9D1C62ADB26E}" type="slidenum">
              <a:rPr lang="en-US" smtClean="0"/>
              <a:t>‹#›</a:t>
            </a:fld>
            <a:endParaRPr lang="en-US"/>
          </a:p>
        </p:txBody>
      </p:sp>
    </p:spTree>
    <p:extLst>
      <p:ext uri="{BB962C8B-B14F-4D97-AF65-F5344CB8AC3E}">
        <p14:creationId xmlns:p14="http://schemas.microsoft.com/office/powerpoint/2010/main" val="361511973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3870065-DCBE-42B1-A1D4-24D97282FF05}" type="datetimeFigureOut">
              <a:rPr lang="en-US" smtClean="0"/>
              <a:t>4/3/2019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6481BF3-DE16-4066-BFBF-9D1C62ADB26E}" type="slidenum">
              <a:rPr lang="en-US" smtClean="0"/>
              <a:t>‹#›</a:t>
            </a:fld>
            <a:endParaRPr lang="en-US"/>
          </a:p>
        </p:txBody>
      </p:sp>
    </p:spTree>
    <p:extLst>
      <p:ext uri="{BB962C8B-B14F-4D97-AF65-F5344CB8AC3E}">
        <p14:creationId xmlns:p14="http://schemas.microsoft.com/office/powerpoint/2010/main" val="181468921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C3870065-DCBE-42B1-A1D4-24D97282FF05}" type="datetimeFigureOut">
              <a:rPr lang="en-US" smtClean="0"/>
              <a:t>4/3/2019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6481BF3-DE16-4066-BFBF-9D1C62ADB26E}" type="slidenum">
              <a:rPr lang="en-US" smtClean="0"/>
              <a:t>‹#›</a:t>
            </a:fld>
            <a:endParaRPr lang="en-US"/>
          </a:p>
        </p:txBody>
      </p:sp>
    </p:spTree>
    <p:extLst>
      <p:ext uri="{BB962C8B-B14F-4D97-AF65-F5344CB8AC3E}">
        <p14:creationId xmlns:p14="http://schemas.microsoft.com/office/powerpoint/2010/main" val="172289099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C3870065-DCBE-42B1-A1D4-24D97282FF05}" type="datetimeFigureOut">
              <a:rPr lang="en-US" smtClean="0"/>
              <a:t>4/3/2019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6481BF3-DE16-4066-BFBF-9D1C62ADB26E}" type="slidenum">
              <a:rPr lang="en-US" smtClean="0"/>
              <a:t>‹#›</a:t>
            </a:fld>
            <a:endParaRPr lang="en-US"/>
          </a:p>
        </p:txBody>
      </p:sp>
    </p:spTree>
    <p:extLst>
      <p:ext uri="{BB962C8B-B14F-4D97-AF65-F5344CB8AC3E}">
        <p14:creationId xmlns:p14="http://schemas.microsoft.com/office/powerpoint/2010/main" val="123244841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C3870065-DCBE-42B1-A1D4-24D97282FF05}" type="datetimeFigureOut">
              <a:rPr lang="en-US" smtClean="0"/>
              <a:t>4/3/2019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6481BF3-DE16-4066-BFBF-9D1C62ADB26E}" type="slidenum">
              <a:rPr lang="en-US" smtClean="0"/>
              <a:t>‹#›</a:t>
            </a:fld>
            <a:endParaRPr lang="en-US"/>
          </a:p>
        </p:txBody>
      </p:sp>
    </p:spTree>
    <p:extLst>
      <p:ext uri="{BB962C8B-B14F-4D97-AF65-F5344CB8AC3E}">
        <p14:creationId xmlns:p14="http://schemas.microsoft.com/office/powerpoint/2010/main" val="12824531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C3870065-DCBE-42B1-A1D4-24D97282FF05}" type="datetimeFigureOut">
              <a:rPr lang="en-US" smtClean="0"/>
              <a:t>4/3/2019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6481BF3-DE16-4066-BFBF-9D1C62ADB26E}" type="slidenum">
              <a:rPr lang="en-US" smtClean="0"/>
              <a:t>‹#›</a:t>
            </a:fld>
            <a:endParaRPr lang="en-US"/>
          </a:p>
        </p:txBody>
      </p:sp>
    </p:spTree>
    <p:extLst>
      <p:ext uri="{BB962C8B-B14F-4D97-AF65-F5344CB8AC3E}">
        <p14:creationId xmlns:p14="http://schemas.microsoft.com/office/powerpoint/2010/main" val="359826510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3870065-DCBE-42B1-A1D4-24D97282FF05}" type="datetimeFigureOut">
              <a:rPr lang="en-US" smtClean="0"/>
              <a:t>4/3/2019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6481BF3-DE16-4066-BFBF-9D1C62ADB26E}" type="slidenum">
              <a:rPr lang="en-US" smtClean="0"/>
              <a:t>‹#›</a:t>
            </a:fld>
            <a:endParaRPr lang="en-US"/>
          </a:p>
        </p:txBody>
      </p:sp>
    </p:spTree>
    <p:extLst>
      <p:ext uri="{BB962C8B-B14F-4D97-AF65-F5344CB8AC3E}">
        <p14:creationId xmlns:p14="http://schemas.microsoft.com/office/powerpoint/2010/main" val="273802917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C3870065-DCBE-42B1-A1D4-24D97282FF05}" type="datetimeFigureOut">
              <a:rPr lang="en-US" smtClean="0"/>
              <a:t>4/3/2019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6481BF3-DE16-4066-BFBF-9D1C62ADB26E}" type="slidenum">
              <a:rPr lang="en-US" smtClean="0"/>
              <a:t>‹#›</a:t>
            </a:fld>
            <a:endParaRPr lang="en-US"/>
          </a:p>
        </p:txBody>
      </p:sp>
    </p:spTree>
    <p:extLst>
      <p:ext uri="{BB962C8B-B14F-4D97-AF65-F5344CB8AC3E}">
        <p14:creationId xmlns:p14="http://schemas.microsoft.com/office/powerpoint/2010/main" val="129903772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C3870065-DCBE-42B1-A1D4-24D97282FF05}" type="datetimeFigureOut">
              <a:rPr lang="en-US" smtClean="0"/>
              <a:t>4/3/2019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6481BF3-DE16-4066-BFBF-9D1C62ADB26E}" type="slidenum">
              <a:rPr lang="en-US" smtClean="0"/>
              <a:t>‹#›</a:t>
            </a:fld>
            <a:endParaRPr lang="en-US"/>
          </a:p>
        </p:txBody>
      </p:sp>
    </p:spTree>
    <p:extLst>
      <p:ext uri="{BB962C8B-B14F-4D97-AF65-F5344CB8AC3E}">
        <p14:creationId xmlns:p14="http://schemas.microsoft.com/office/powerpoint/2010/main" val="376914431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3870065-DCBE-42B1-A1D4-24D97282FF05}" type="datetimeFigureOut">
              <a:rPr lang="en-US" smtClean="0"/>
              <a:t>4/3/2019</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6481BF3-DE16-4066-BFBF-9D1C62ADB26E}" type="slidenum">
              <a:rPr lang="en-US" smtClean="0"/>
              <a:t>‹#›</a:t>
            </a:fld>
            <a:endParaRPr lang="en-US"/>
          </a:p>
        </p:txBody>
      </p:sp>
    </p:spTree>
    <p:extLst>
      <p:ext uri="{BB962C8B-B14F-4D97-AF65-F5344CB8AC3E}">
        <p14:creationId xmlns:p14="http://schemas.microsoft.com/office/powerpoint/2010/main" val="115233385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jpg"/><Relationship Id="rId1" Type="http://schemas.openxmlformats.org/officeDocument/2006/relationships/slideLayout" Target="../slideLayouts/slideLayout2.xml"/><Relationship Id="rId4" Type="http://schemas.openxmlformats.org/officeDocument/2006/relationships/image" Target="../media/image23.png"/></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3.jpeg"/></Relationships>
</file>

<file path=ppt/slides/_rels/slide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2.jpg"/><Relationship Id="rId1" Type="http://schemas.openxmlformats.org/officeDocument/2006/relationships/slideLayout" Target="../slideLayouts/slideLayout2.xml"/><Relationship Id="rId6" Type="http://schemas.openxmlformats.org/officeDocument/2006/relationships/image" Target="../media/image9.jpeg"/><Relationship Id="rId5" Type="http://schemas.openxmlformats.org/officeDocument/2006/relationships/image" Target="../media/image8.jpeg"/><Relationship Id="rId4" Type="http://schemas.openxmlformats.org/officeDocument/2006/relationships/image" Target="../media/image7.jpeg"/></Relationships>
</file>

<file path=ppt/slides/_rels/slide5.xml.rels><?xml version="1.0" encoding="UTF-8" standalone="yes"?>
<Relationships xmlns="http://schemas.openxmlformats.org/package/2006/relationships"><Relationship Id="rId3" Type="http://schemas.openxmlformats.org/officeDocument/2006/relationships/image" Target="../media/image10.jpeg"/><Relationship Id="rId7" Type="http://schemas.openxmlformats.org/officeDocument/2006/relationships/image" Target="../media/image14.jpeg"/><Relationship Id="rId2" Type="http://schemas.openxmlformats.org/officeDocument/2006/relationships/image" Target="../media/image2.jpg"/><Relationship Id="rId1" Type="http://schemas.openxmlformats.org/officeDocument/2006/relationships/slideLayout" Target="../slideLayouts/slideLayout2.xml"/><Relationship Id="rId6" Type="http://schemas.openxmlformats.org/officeDocument/2006/relationships/image" Target="../media/image13.jpeg"/><Relationship Id="rId5" Type="http://schemas.openxmlformats.org/officeDocument/2006/relationships/image" Target="../media/image12.jpeg"/><Relationship Id="rId4" Type="http://schemas.openxmlformats.org/officeDocument/2006/relationships/image" Target="../media/image11.jpeg"/></Relationships>
</file>

<file path=ppt/slides/_rels/slide6.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2.jpg"/><Relationship Id="rId1" Type="http://schemas.openxmlformats.org/officeDocument/2006/relationships/slideLayout" Target="../slideLayouts/slideLayout2.xml"/><Relationship Id="rId4" Type="http://schemas.openxmlformats.org/officeDocument/2006/relationships/image" Target="../media/image16.png"/></Relationships>
</file>

<file path=ppt/slides/_rels/slide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slideLayout" Target="../slideLayouts/slideLayout2.xml"/><Relationship Id="rId1" Type="http://schemas.openxmlformats.org/officeDocument/2006/relationships/video" Target="https://www.youtube.com/embed/HU_a7LNq9Do" TargetMode="External"/><Relationship Id="rId4" Type="http://schemas.openxmlformats.org/officeDocument/2006/relationships/image" Target="../media/image17.png"/></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19.jpeg"/><Relationship Id="rId4" Type="http://schemas.openxmlformats.org/officeDocument/2006/relationships/image" Target="../media/image18.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9672" y="0"/>
            <a:ext cx="12063700" cy="6858000"/>
          </a:xfrm>
          <a:prstGeom prst="rect">
            <a:avLst/>
          </a:prstGeom>
        </p:spPr>
      </p:pic>
    </p:spTree>
    <p:extLst>
      <p:ext uri="{BB962C8B-B14F-4D97-AF65-F5344CB8AC3E}">
        <p14:creationId xmlns:p14="http://schemas.microsoft.com/office/powerpoint/2010/main" val="99247572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5" name="TextBox 4"/>
          <p:cNvSpPr txBox="1"/>
          <p:nvPr/>
        </p:nvSpPr>
        <p:spPr>
          <a:xfrm>
            <a:off x="4066903" y="192989"/>
            <a:ext cx="7428411" cy="830997"/>
          </a:xfrm>
          <a:prstGeom prst="rect">
            <a:avLst/>
          </a:prstGeom>
          <a:noFill/>
        </p:spPr>
        <p:txBody>
          <a:bodyPr wrap="square" rtlCol="0">
            <a:spAutoFit/>
          </a:bodyPr>
          <a:lstStyle/>
          <a:p>
            <a:r>
              <a:rPr lang="lv-LV" sz="2400" dirty="0">
                <a:solidFill>
                  <a:schemeClr val="bg1"/>
                </a:solidFill>
                <a:latin typeface="Arial Black" panose="020B0A04020102020204" pitchFamily="34" charset="0"/>
              </a:rPr>
              <a:t>N</a:t>
            </a:r>
            <a:r>
              <a:rPr lang="lv-LV" sz="2400" dirty="0" smtClean="0">
                <a:solidFill>
                  <a:schemeClr val="bg1"/>
                </a:solidFill>
                <a:latin typeface="Arial Black" panose="020B0A04020102020204" pitchFamily="34" charset="0"/>
              </a:rPr>
              <a:t>epieciešamais </a:t>
            </a:r>
          </a:p>
          <a:p>
            <a:r>
              <a:rPr lang="lv-LV" sz="2400" dirty="0" smtClean="0">
                <a:solidFill>
                  <a:schemeClr val="bg1"/>
                </a:solidFill>
                <a:latin typeface="Arial Black" panose="020B0A04020102020204" pitchFamily="34" charset="0"/>
              </a:rPr>
              <a:t>TEHNISKAIS NODROŠINĀJUMS </a:t>
            </a:r>
            <a:r>
              <a:rPr lang="lv-LV" sz="2400" dirty="0" smtClean="0">
                <a:solidFill>
                  <a:schemeClr val="accent4">
                    <a:lumMod val="60000"/>
                    <a:lumOff val="40000"/>
                  </a:schemeClr>
                </a:solidFill>
                <a:latin typeface="Arial Black" panose="020B0A04020102020204" pitchFamily="34" charset="0"/>
              </a:rPr>
              <a:t>(Raideris)</a:t>
            </a:r>
            <a:endParaRPr lang="en-US" sz="2400" dirty="0">
              <a:solidFill>
                <a:schemeClr val="accent4">
                  <a:lumMod val="60000"/>
                  <a:lumOff val="40000"/>
                </a:schemeClr>
              </a:solidFill>
              <a:latin typeface="Arial Black" panose="020B0A04020102020204" pitchFamily="34" charset="0"/>
            </a:endParaRPr>
          </a:p>
        </p:txBody>
      </p:sp>
      <p:sp>
        <p:nvSpPr>
          <p:cNvPr id="7" name="TextBox 6"/>
          <p:cNvSpPr txBox="1"/>
          <p:nvPr/>
        </p:nvSpPr>
        <p:spPr>
          <a:xfrm>
            <a:off x="929639" y="2140500"/>
            <a:ext cx="6490064" cy="3293209"/>
          </a:xfrm>
          <a:prstGeom prst="rect">
            <a:avLst/>
          </a:prstGeom>
          <a:noFill/>
        </p:spPr>
        <p:txBody>
          <a:bodyPr wrap="square" rtlCol="0">
            <a:spAutoFit/>
          </a:bodyPr>
          <a:lstStyle/>
          <a:p>
            <a:r>
              <a:rPr lang="lv-LV" sz="2800" b="1" dirty="0" smtClean="0">
                <a:solidFill>
                  <a:schemeClr val="accent4">
                    <a:lumMod val="60000"/>
                    <a:lumOff val="40000"/>
                  </a:schemeClr>
                </a:solidFill>
              </a:rPr>
              <a:t>SKATUVE</a:t>
            </a:r>
          </a:p>
          <a:p>
            <a:endParaRPr lang="lv-LV" sz="2000" dirty="0">
              <a:solidFill>
                <a:schemeClr val="accent4">
                  <a:lumMod val="60000"/>
                  <a:lumOff val="40000"/>
                </a:schemeClr>
              </a:solidFill>
            </a:endParaRPr>
          </a:p>
          <a:p>
            <a:pPr marL="342900" indent="-342900">
              <a:buFont typeface="Wingdings" panose="05000000000000000000" pitchFamily="2" charset="2"/>
              <a:buChar char="ü"/>
            </a:pPr>
            <a:r>
              <a:rPr lang="lv-LV" sz="2000" dirty="0" smtClean="0">
                <a:solidFill>
                  <a:schemeClr val="bg1"/>
                </a:solidFill>
              </a:rPr>
              <a:t>Mūziķi</a:t>
            </a:r>
          </a:p>
          <a:p>
            <a:pPr lvl="1"/>
            <a:r>
              <a:rPr lang="lv-LV" sz="2000" dirty="0">
                <a:solidFill>
                  <a:schemeClr val="bg1"/>
                </a:solidFill>
              </a:rPr>
              <a:t>1</a:t>
            </a:r>
            <a:r>
              <a:rPr lang="lv-LV" sz="2000" dirty="0" smtClean="0">
                <a:solidFill>
                  <a:schemeClr val="bg1"/>
                </a:solidFill>
              </a:rPr>
              <a:t>. vokāls </a:t>
            </a:r>
            <a:r>
              <a:rPr lang="lv-LV" sz="2000" dirty="0">
                <a:solidFill>
                  <a:schemeClr val="bg1"/>
                </a:solidFill>
              </a:rPr>
              <a:t>+ sintezators </a:t>
            </a:r>
            <a:r>
              <a:rPr lang="lv-LV" sz="2000" dirty="0" smtClean="0">
                <a:solidFill>
                  <a:schemeClr val="bg1"/>
                </a:solidFill>
              </a:rPr>
              <a:t>(</a:t>
            </a:r>
            <a:r>
              <a:rPr lang="lv-LV" sz="2000" dirty="0">
                <a:solidFill>
                  <a:schemeClr val="bg1"/>
                </a:solidFill>
              </a:rPr>
              <a:t>DI box </a:t>
            </a:r>
            <a:r>
              <a:rPr lang="lv-LV" sz="2000" dirty="0" smtClean="0">
                <a:solidFill>
                  <a:schemeClr val="bg1"/>
                </a:solidFill>
              </a:rPr>
              <a:t>sintezatoram)</a:t>
            </a:r>
            <a:endParaRPr lang="lv-LV" sz="2000" dirty="0">
              <a:solidFill>
                <a:schemeClr val="bg1"/>
              </a:solidFill>
            </a:endParaRPr>
          </a:p>
          <a:p>
            <a:pPr lvl="1"/>
            <a:r>
              <a:rPr lang="lv-LV" sz="2000" dirty="0">
                <a:solidFill>
                  <a:schemeClr val="bg1"/>
                </a:solidFill>
              </a:rPr>
              <a:t>2</a:t>
            </a:r>
            <a:r>
              <a:rPr lang="lv-LV" sz="2000" dirty="0" smtClean="0">
                <a:solidFill>
                  <a:schemeClr val="bg1"/>
                </a:solidFill>
              </a:rPr>
              <a:t>. vokāls </a:t>
            </a:r>
            <a:r>
              <a:rPr lang="lv-LV" sz="2000" dirty="0">
                <a:solidFill>
                  <a:schemeClr val="bg1"/>
                </a:solidFill>
              </a:rPr>
              <a:t>+ akustiskā ģitāra </a:t>
            </a:r>
            <a:r>
              <a:rPr lang="lv-LV" sz="2000" dirty="0" smtClean="0">
                <a:solidFill>
                  <a:schemeClr val="bg1"/>
                </a:solidFill>
              </a:rPr>
              <a:t>(</a:t>
            </a:r>
            <a:r>
              <a:rPr lang="lv-LV" sz="2000" dirty="0">
                <a:solidFill>
                  <a:schemeClr val="bg1"/>
                </a:solidFill>
              </a:rPr>
              <a:t>DI box ak. </a:t>
            </a:r>
            <a:r>
              <a:rPr lang="lv-LV" sz="2000" dirty="0" smtClean="0">
                <a:solidFill>
                  <a:schemeClr val="bg1"/>
                </a:solidFill>
              </a:rPr>
              <a:t>ģitārai) </a:t>
            </a:r>
            <a:r>
              <a:rPr lang="lv-LV" sz="2000" dirty="0">
                <a:solidFill>
                  <a:schemeClr val="bg1"/>
                </a:solidFill>
              </a:rPr>
              <a:t>savs ausu monitors.</a:t>
            </a:r>
          </a:p>
          <a:p>
            <a:pPr lvl="1"/>
            <a:r>
              <a:rPr lang="lv-LV" sz="2000" dirty="0">
                <a:solidFill>
                  <a:schemeClr val="bg1"/>
                </a:solidFill>
              </a:rPr>
              <a:t>3</a:t>
            </a:r>
            <a:r>
              <a:rPr lang="lv-LV" sz="2000" dirty="0" smtClean="0">
                <a:solidFill>
                  <a:schemeClr val="bg1"/>
                </a:solidFill>
              </a:rPr>
              <a:t>. vokāls </a:t>
            </a:r>
            <a:r>
              <a:rPr lang="lv-LV" sz="2000" dirty="0">
                <a:solidFill>
                  <a:schemeClr val="bg1"/>
                </a:solidFill>
              </a:rPr>
              <a:t>+ basģitāra (basģitāras kombis)</a:t>
            </a:r>
          </a:p>
          <a:p>
            <a:pPr lvl="1"/>
            <a:r>
              <a:rPr lang="lv-LV" sz="2000" dirty="0">
                <a:solidFill>
                  <a:schemeClr val="bg1"/>
                </a:solidFill>
              </a:rPr>
              <a:t>4</a:t>
            </a:r>
            <a:r>
              <a:rPr lang="lv-LV" sz="2000" dirty="0" smtClean="0">
                <a:solidFill>
                  <a:schemeClr val="bg1"/>
                </a:solidFill>
              </a:rPr>
              <a:t>. elektriskā </a:t>
            </a:r>
            <a:r>
              <a:rPr lang="lv-LV" sz="2000" dirty="0">
                <a:solidFill>
                  <a:schemeClr val="bg1"/>
                </a:solidFill>
              </a:rPr>
              <a:t>ģitāra (ģitāras kombis)</a:t>
            </a:r>
          </a:p>
          <a:p>
            <a:pPr lvl="1"/>
            <a:r>
              <a:rPr lang="lv-LV" sz="2000" dirty="0">
                <a:solidFill>
                  <a:schemeClr val="bg1"/>
                </a:solidFill>
              </a:rPr>
              <a:t>5</a:t>
            </a:r>
            <a:r>
              <a:rPr lang="lv-LV" sz="2000" dirty="0" smtClean="0">
                <a:solidFill>
                  <a:schemeClr val="bg1"/>
                </a:solidFill>
              </a:rPr>
              <a:t>. bungas </a:t>
            </a:r>
            <a:r>
              <a:rPr lang="lv-LV" sz="2000" dirty="0">
                <a:solidFill>
                  <a:schemeClr val="bg1"/>
                </a:solidFill>
              </a:rPr>
              <a:t>(Standarta sets</a:t>
            </a:r>
            <a:r>
              <a:rPr lang="lv-LV" sz="2000" dirty="0" smtClean="0">
                <a:solidFill>
                  <a:schemeClr val="bg1"/>
                </a:solidFill>
              </a:rPr>
              <a:t>.)</a:t>
            </a:r>
          </a:p>
          <a:p>
            <a:endParaRPr lang="lv-LV" sz="2000" dirty="0" smtClean="0">
              <a:solidFill>
                <a:schemeClr val="bg1"/>
              </a:solidFill>
            </a:endParaRPr>
          </a:p>
        </p:txBody>
      </p:sp>
      <p:sp>
        <p:nvSpPr>
          <p:cNvPr id="2" name="TextBox 1"/>
          <p:cNvSpPr txBox="1"/>
          <p:nvPr/>
        </p:nvSpPr>
        <p:spPr>
          <a:xfrm>
            <a:off x="7715794" y="2140500"/>
            <a:ext cx="3884023" cy="3077766"/>
          </a:xfrm>
          <a:prstGeom prst="rect">
            <a:avLst/>
          </a:prstGeom>
          <a:noFill/>
        </p:spPr>
        <p:txBody>
          <a:bodyPr wrap="square" rtlCol="0">
            <a:spAutoFit/>
          </a:bodyPr>
          <a:lstStyle/>
          <a:p>
            <a:r>
              <a:rPr lang="lv-LV" sz="2800" dirty="0" smtClean="0">
                <a:solidFill>
                  <a:schemeClr val="accent4">
                    <a:lumMod val="60000"/>
                    <a:lumOff val="40000"/>
                  </a:schemeClr>
                </a:solidFill>
              </a:rPr>
              <a:t>BACKSTAGE</a:t>
            </a:r>
          </a:p>
          <a:p>
            <a:endParaRPr lang="lv-LV" sz="2800" dirty="0" smtClean="0">
              <a:solidFill>
                <a:schemeClr val="accent4">
                  <a:lumMod val="60000"/>
                  <a:lumOff val="40000"/>
                </a:schemeClr>
              </a:solidFill>
            </a:endParaRPr>
          </a:p>
          <a:p>
            <a:pPr marL="800100" lvl="1" indent="-342900">
              <a:buFont typeface="Wingdings" panose="05000000000000000000" pitchFamily="2" charset="2"/>
              <a:buChar char="ü"/>
            </a:pPr>
            <a:r>
              <a:rPr lang="lv-LV" sz="2000" dirty="0" smtClean="0">
                <a:solidFill>
                  <a:schemeClr val="bg1"/>
                </a:solidFill>
              </a:rPr>
              <a:t>10L </a:t>
            </a:r>
            <a:r>
              <a:rPr lang="lv-LV" sz="2000" dirty="0">
                <a:solidFill>
                  <a:schemeClr val="bg1"/>
                </a:solidFill>
              </a:rPr>
              <a:t>ūdens ar iespēju papildināt</a:t>
            </a:r>
          </a:p>
          <a:p>
            <a:pPr marL="800100" lvl="1" indent="-342900">
              <a:buFont typeface="Wingdings" panose="05000000000000000000" pitchFamily="2" charset="2"/>
              <a:buChar char="ü"/>
            </a:pPr>
            <a:r>
              <a:rPr lang="lv-LV" sz="2000" dirty="0" smtClean="0">
                <a:solidFill>
                  <a:schemeClr val="bg1"/>
                </a:solidFill>
              </a:rPr>
              <a:t>1 </a:t>
            </a:r>
            <a:r>
              <a:rPr lang="lv-LV" sz="2000" dirty="0">
                <a:solidFill>
                  <a:schemeClr val="bg1"/>
                </a:solidFill>
              </a:rPr>
              <a:t>ēdienreize (Var būt pamata ēdiens, vai salāti, gaļas plate utml.)</a:t>
            </a:r>
          </a:p>
          <a:p>
            <a:pPr marL="800100" lvl="1" indent="-342900">
              <a:buFont typeface="Wingdings" panose="05000000000000000000" pitchFamily="2" charset="2"/>
              <a:buChar char="ü"/>
            </a:pPr>
            <a:r>
              <a:rPr lang="lv-LV" sz="2000" dirty="0">
                <a:solidFill>
                  <a:schemeClr val="bg1"/>
                </a:solidFill>
              </a:rPr>
              <a:t>Uzkodas</a:t>
            </a:r>
          </a:p>
          <a:p>
            <a:endParaRPr lang="en-US" dirty="0"/>
          </a:p>
        </p:txBody>
      </p:sp>
      <p:sp>
        <p:nvSpPr>
          <p:cNvPr id="6" name="TextBox 5"/>
          <p:cNvSpPr txBox="1"/>
          <p:nvPr/>
        </p:nvSpPr>
        <p:spPr>
          <a:xfrm>
            <a:off x="9583784" y="893181"/>
            <a:ext cx="1506582" cy="261610"/>
          </a:xfrm>
          <a:prstGeom prst="rect">
            <a:avLst/>
          </a:prstGeom>
          <a:noFill/>
        </p:spPr>
        <p:txBody>
          <a:bodyPr wrap="square" rtlCol="0">
            <a:spAutoFit/>
          </a:bodyPr>
          <a:lstStyle/>
          <a:p>
            <a:r>
              <a:rPr lang="lv-LV" sz="1100" b="1" dirty="0" smtClean="0">
                <a:solidFill>
                  <a:schemeClr val="bg1"/>
                </a:solidFill>
              </a:rPr>
              <a:t>*Nodrošina pasūtītājs</a:t>
            </a:r>
            <a:endParaRPr lang="en-US" sz="1000" dirty="0">
              <a:solidFill>
                <a:schemeClr val="bg1"/>
              </a:solidFill>
            </a:endParaRPr>
          </a:p>
        </p:txBody>
      </p:sp>
    </p:spTree>
    <p:extLst>
      <p:ext uri="{BB962C8B-B14F-4D97-AF65-F5344CB8AC3E}">
        <p14:creationId xmlns:p14="http://schemas.microsoft.com/office/powerpoint/2010/main" val="246439447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5" name="TextBox 4"/>
          <p:cNvSpPr txBox="1"/>
          <p:nvPr/>
        </p:nvSpPr>
        <p:spPr>
          <a:xfrm>
            <a:off x="4511040" y="316099"/>
            <a:ext cx="5817326" cy="707886"/>
          </a:xfrm>
          <a:prstGeom prst="rect">
            <a:avLst/>
          </a:prstGeom>
          <a:noFill/>
        </p:spPr>
        <p:txBody>
          <a:bodyPr wrap="square" rtlCol="0">
            <a:spAutoFit/>
          </a:bodyPr>
          <a:lstStyle/>
          <a:p>
            <a:r>
              <a:rPr lang="lv-LV" sz="4000" dirty="0" smtClean="0">
                <a:solidFill>
                  <a:schemeClr val="accent4">
                    <a:lumMod val="60000"/>
                    <a:lumOff val="40000"/>
                  </a:schemeClr>
                </a:solidFill>
                <a:latin typeface="Arial Black" panose="020B0A04020102020204" pitchFamily="34" charset="0"/>
              </a:rPr>
              <a:t>SKATUVES</a:t>
            </a:r>
            <a:r>
              <a:rPr lang="lv-LV" sz="4000" dirty="0" smtClean="0">
                <a:solidFill>
                  <a:schemeClr val="bg1"/>
                </a:solidFill>
                <a:latin typeface="Arial Black" panose="020B0A04020102020204" pitchFamily="34" charset="0"/>
              </a:rPr>
              <a:t> PLĀNS</a:t>
            </a:r>
            <a:endParaRPr lang="en-US" sz="4000" dirty="0">
              <a:solidFill>
                <a:schemeClr val="accent4">
                  <a:lumMod val="60000"/>
                  <a:lumOff val="40000"/>
                </a:schemeClr>
              </a:solidFill>
              <a:latin typeface="Arial Black" panose="020B0A04020102020204" pitchFamily="34" charset="0"/>
            </a:endParaRPr>
          </a:p>
        </p:txBody>
      </p:sp>
      <p:pic>
        <p:nvPicPr>
          <p:cNvPr id="8" name="Pictur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56052" y="1415719"/>
            <a:ext cx="10698502" cy="5050546"/>
          </a:xfrm>
          <a:prstGeom prst="rect">
            <a:avLst/>
          </a:prstGeom>
        </p:spPr>
      </p:pic>
    </p:spTree>
    <p:extLst>
      <p:ext uri="{BB962C8B-B14F-4D97-AF65-F5344CB8AC3E}">
        <p14:creationId xmlns:p14="http://schemas.microsoft.com/office/powerpoint/2010/main" val="156866509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5" name="TextBox 4"/>
          <p:cNvSpPr txBox="1"/>
          <p:nvPr/>
        </p:nvSpPr>
        <p:spPr>
          <a:xfrm>
            <a:off x="4511040" y="316099"/>
            <a:ext cx="5817326" cy="707886"/>
          </a:xfrm>
          <a:prstGeom prst="rect">
            <a:avLst/>
          </a:prstGeom>
          <a:noFill/>
        </p:spPr>
        <p:txBody>
          <a:bodyPr wrap="square" rtlCol="0">
            <a:spAutoFit/>
          </a:bodyPr>
          <a:lstStyle/>
          <a:p>
            <a:r>
              <a:rPr lang="lv-LV" sz="4000" dirty="0" smtClean="0">
                <a:solidFill>
                  <a:schemeClr val="accent4">
                    <a:lumMod val="60000"/>
                    <a:lumOff val="40000"/>
                  </a:schemeClr>
                </a:solidFill>
                <a:latin typeface="Arial Black" panose="020B0A04020102020204" pitchFamily="34" charset="0"/>
              </a:rPr>
              <a:t>SKATUVES</a:t>
            </a:r>
            <a:r>
              <a:rPr lang="lv-LV" sz="4000" dirty="0" smtClean="0">
                <a:solidFill>
                  <a:schemeClr val="bg1"/>
                </a:solidFill>
                <a:latin typeface="Arial Black" panose="020B0A04020102020204" pitchFamily="34" charset="0"/>
              </a:rPr>
              <a:t> PLĀNS</a:t>
            </a:r>
            <a:endParaRPr lang="en-US" sz="4000" dirty="0">
              <a:solidFill>
                <a:schemeClr val="accent4">
                  <a:lumMod val="60000"/>
                  <a:lumOff val="40000"/>
                </a:schemeClr>
              </a:solidFill>
              <a:latin typeface="Arial Black" panose="020B0A04020102020204" pitchFamily="34" charset="0"/>
            </a:endParaRPr>
          </a:p>
        </p:txBody>
      </p:sp>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133600" y="1252945"/>
            <a:ext cx="8093746" cy="5394513"/>
          </a:xfrm>
          <a:prstGeom prst="rect">
            <a:avLst/>
          </a:prstGeom>
        </p:spPr>
      </p:pic>
    </p:spTree>
    <p:extLst>
      <p:ext uri="{BB962C8B-B14F-4D97-AF65-F5344CB8AC3E}">
        <p14:creationId xmlns:p14="http://schemas.microsoft.com/office/powerpoint/2010/main" val="323588319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6" name="TextBox 5"/>
          <p:cNvSpPr txBox="1"/>
          <p:nvPr/>
        </p:nvSpPr>
        <p:spPr>
          <a:xfrm>
            <a:off x="6095999" y="298729"/>
            <a:ext cx="2926081" cy="769441"/>
          </a:xfrm>
          <a:prstGeom prst="rect">
            <a:avLst/>
          </a:prstGeom>
          <a:noFill/>
        </p:spPr>
        <p:txBody>
          <a:bodyPr wrap="square" rtlCol="0">
            <a:spAutoFit/>
          </a:bodyPr>
          <a:lstStyle/>
          <a:p>
            <a:r>
              <a:rPr lang="lv-LV" sz="4400" dirty="0" smtClean="0">
                <a:solidFill>
                  <a:schemeClr val="bg1"/>
                </a:solidFill>
                <a:latin typeface="Arial Black" panose="020B0A04020102020204" pitchFamily="34" charset="0"/>
              </a:rPr>
              <a:t>SAZIŅAI</a:t>
            </a:r>
            <a:endParaRPr lang="en-US" sz="4400" dirty="0">
              <a:solidFill>
                <a:schemeClr val="bg1"/>
              </a:solidFill>
              <a:latin typeface="Arial Black" panose="020B0A04020102020204" pitchFamily="34" charset="0"/>
            </a:endParaRPr>
          </a:p>
        </p:txBody>
      </p:sp>
      <p:sp>
        <p:nvSpPr>
          <p:cNvPr id="7" name="TextBox 6"/>
          <p:cNvSpPr txBox="1"/>
          <p:nvPr/>
        </p:nvSpPr>
        <p:spPr>
          <a:xfrm>
            <a:off x="4836524" y="3172101"/>
            <a:ext cx="2225039" cy="523220"/>
          </a:xfrm>
          <a:prstGeom prst="rect">
            <a:avLst/>
          </a:prstGeom>
          <a:noFill/>
        </p:spPr>
        <p:txBody>
          <a:bodyPr wrap="square" rtlCol="0">
            <a:spAutoFit/>
          </a:bodyPr>
          <a:lstStyle/>
          <a:p>
            <a:r>
              <a:rPr lang="lv-LV" sz="2800" b="1" dirty="0" smtClean="0">
                <a:solidFill>
                  <a:schemeClr val="bg1"/>
                </a:solidFill>
              </a:rPr>
              <a:t>JĀNIS ROZĪTIS</a:t>
            </a:r>
            <a:endParaRPr lang="en-US" sz="2000" dirty="0" smtClean="0">
              <a:solidFill>
                <a:schemeClr val="bg1"/>
              </a:solidFill>
            </a:endParaRPr>
          </a:p>
        </p:txBody>
      </p:sp>
      <p:sp>
        <p:nvSpPr>
          <p:cNvPr id="12" name="TextBox 11"/>
          <p:cNvSpPr txBox="1"/>
          <p:nvPr/>
        </p:nvSpPr>
        <p:spPr>
          <a:xfrm>
            <a:off x="4081052" y="2287872"/>
            <a:ext cx="4029893" cy="523220"/>
          </a:xfrm>
          <a:prstGeom prst="rect">
            <a:avLst/>
          </a:prstGeom>
          <a:noFill/>
        </p:spPr>
        <p:txBody>
          <a:bodyPr wrap="square" rtlCol="0">
            <a:spAutoFit/>
          </a:bodyPr>
          <a:lstStyle/>
          <a:p>
            <a:r>
              <a:rPr lang="lv-LV" sz="2800" b="1" dirty="0" smtClean="0">
                <a:solidFill>
                  <a:schemeClr val="bg1"/>
                </a:solidFill>
              </a:rPr>
              <a:t>ŠOVA </a:t>
            </a:r>
            <a:r>
              <a:rPr lang="lv-LV" sz="2800" b="1" dirty="0" smtClean="0">
                <a:solidFill>
                  <a:schemeClr val="accent4">
                    <a:lumMod val="60000"/>
                    <a:lumOff val="40000"/>
                  </a:schemeClr>
                </a:solidFill>
              </a:rPr>
              <a:t>KONTAKTPERSONA</a:t>
            </a:r>
            <a:endParaRPr lang="en-US" sz="2000" dirty="0" smtClean="0">
              <a:solidFill>
                <a:schemeClr val="bg1"/>
              </a:solidFill>
            </a:endParaRPr>
          </a:p>
        </p:txBody>
      </p:sp>
      <p:sp>
        <p:nvSpPr>
          <p:cNvPr id="13" name="TextBox 12"/>
          <p:cNvSpPr txBox="1"/>
          <p:nvPr/>
        </p:nvSpPr>
        <p:spPr>
          <a:xfrm>
            <a:off x="3888917" y="4474562"/>
            <a:ext cx="1747159" cy="523220"/>
          </a:xfrm>
          <a:prstGeom prst="rect">
            <a:avLst/>
          </a:prstGeom>
          <a:noFill/>
        </p:spPr>
        <p:txBody>
          <a:bodyPr wrap="square" rtlCol="0">
            <a:spAutoFit/>
          </a:bodyPr>
          <a:lstStyle/>
          <a:p>
            <a:r>
              <a:rPr lang="lv-LV" sz="2800" dirty="0" smtClean="0">
                <a:solidFill>
                  <a:schemeClr val="bg1"/>
                </a:solidFill>
              </a:rPr>
              <a:t>26445638</a:t>
            </a:r>
            <a:endParaRPr lang="en-US" sz="2000" dirty="0" smtClean="0">
              <a:solidFill>
                <a:schemeClr val="bg1"/>
              </a:solidFill>
            </a:endParaRPr>
          </a:p>
        </p:txBody>
      </p:sp>
      <p:sp>
        <p:nvSpPr>
          <p:cNvPr id="15" name="TextBox 14"/>
          <p:cNvSpPr txBox="1"/>
          <p:nvPr/>
        </p:nvSpPr>
        <p:spPr>
          <a:xfrm>
            <a:off x="4836524" y="3495266"/>
            <a:ext cx="2358937" cy="400110"/>
          </a:xfrm>
          <a:prstGeom prst="rect">
            <a:avLst/>
          </a:prstGeom>
          <a:noFill/>
        </p:spPr>
        <p:txBody>
          <a:bodyPr wrap="square" rtlCol="0">
            <a:spAutoFit/>
          </a:bodyPr>
          <a:lstStyle/>
          <a:p>
            <a:r>
              <a:rPr lang="lv-LV" sz="2000" dirty="0" smtClean="0">
                <a:solidFill>
                  <a:schemeClr val="bg1"/>
                </a:solidFill>
              </a:rPr>
              <a:t>IK ‘’FUNDAMENTAL’’</a:t>
            </a:r>
            <a:endParaRPr lang="en-US" sz="2000" dirty="0" smtClean="0">
              <a:solidFill>
                <a:schemeClr val="bg1"/>
              </a:solidFill>
            </a:endParaRPr>
          </a:p>
        </p:txBody>
      </p:sp>
      <p:sp>
        <p:nvSpPr>
          <p:cNvPr id="8" name="TextBox 7"/>
          <p:cNvSpPr txBox="1"/>
          <p:nvPr/>
        </p:nvSpPr>
        <p:spPr>
          <a:xfrm>
            <a:off x="7248794" y="4461309"/>
            <a:ext cx="2609308" cy="523220"/>
          </a:xfrm>
          <a:prstGeom prst="rect">
            <a:avLst/>
          </a:prstGeom>
          <a:noFill/>
        </p:spPr>
        <p:txBody>
          <a:bodyPr wrap="square" rtlCol="0">
            <a:spAutoFit/>
          </a:bodyPr>
          <a:lstStyle/>
          <a:p>
            <a:r>
              <a:rPr lang="lv-LV" sz="2800" dirty="0" smtClean="0">
                <a:solidFill>
                  <a:schemeClr val="bg1"/>
                </a:solidFill>
              </a:rPr>
              <a:t>janis@rozitis.lv</a:t>
            </a:r>
            <a:endParaRPr lang="en-US" sz="2000" dirty="0" smtClean="0">
              <a:solidFill>
                <a:schemeClr val="bg1"/>
              </a:solidFill>
            </a:endParaRPr>
          </a:p>
        </p:txBody>
      </p:sp>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293575" y="4374609"/>
            <a:ext cx="696620" cy="696620"/>
          </a:xfrm>
          <a:prstGeom prst="rect">
            <a:avLst/>
          </a:prstGeom>
        </p:spPr>
      </p:pic>
      <p:pic>
        <p:nvPicPr>
          <p:cNvPr id="3" name="Picture 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036620" y="4397714"/>
            <a:ext cx="676915" cy="676915"/>
          </a:xfrm>
          <a:prstGeom prst="rect">
            <a:avLst/>
          </a:prstGeom>
        </p:spPr>
      </p:pic>
    </p:spTree>
    <p:extLst>
      <p:ext uri="{BB962C8B-B14F-4D97-AF65-F5344CB8AC3E}">
        <p14:creationId xmlns:p14="http://schemas.microsoft.com/office/powerpoint/2010/main" val="314697962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6" name="TextBox 5"/>
          <p:cNvSpPr txBox="1"/>
          <p:nvPr/>
        </p:nvSpPr>
        <p:spPr>
          <a:xfrm>
            <a:off x="7440938" y="337403"/>
            <a:ext cx="2290355" cy="769441"/>
          </a:xfrm>
          <a:prstGeom prst="rect">
            <a:avLst/>
          </a:prstGeom>
          <a:noFill/>
        </p:spPr>
        <p:txBody>
          <a:bodyPr wrap="square" rtlCol="0">
            <a:spAutoFit/>
          </a:bodyPr>
          <a:lstStyle/>
          <a:p>
            <a:r>
              <a:rPr lang="lv-LV" sz="4400" dirty="0" smtClean="0">
                <a:solidFill>
                  <a:schemeClr val="bg1"/>
                </a:solidFill>
                <a:latin typeface="Arial Black" panose="020B0A04020102020204" pitchFamily="34" charset="0"/>
              </a:rPr>
              <a:t>TAS IR</a:t>
            </a:r>
            <a:endParaRPr lang="en-US" sz="4400" dirty="0">
              <a:solidFill>
                <a:schemeClr val="bg1"/>
              </a:solidFill>
              <a:latin typeface="Arial Black" panose="020B0A04020102020204" pitchFamily="34" charset="0"/>
            </a:endParaRPr>
          </a:p>
        </p:txBody>
      </p:sp>
      <p:sp>
        <p:nvSpPr>
          <p:cNvPr id="12" name="TextBox 11"/>
          <p:cNvSpPr txBox="1"/>
          <p:nvPr/>
        </p:nvSpPr>
        <p:spPr>
          <a:xfrm>
            <a:off x="1040137" y="1862028"/>
            <a:ext cx="10237462" cy="1261884"/>
          </a:xfrm>
          <a:prstGeom prst="rect">
            <a:avLst/>
          </a:prstGeom>
          <a:noFill/>
        </p:spPr>
        <p:txBody>
          <a:bodyPr wrap="square" rtlCol="0">
            <a:spAutoFit/>
          </a:bodyPr>
          <a:lstStyle/>
          <a:p>
            <a:r>
              <a:rPr lang="lv-LV" sz="2800" b="1" dirty="0" smtClean="0">
                <a:solidFill>
                  <a:schemeClr val="accent4">
                    <a:lumMod val="60000"/>
                    <a:lumOff val="40000"/>
                  </a:schemeClr>
                </a:solidFill>
              </a:rPr>
              <a:t>Izklaidējošs</a:t>
            </a:r>
            <a:r>
              <a:rPr lang="lv-LV" sz="2000" b="1" dirty="0" smtClean="0">
                <a:solidFill>
                  <a:schemeClr val="bg1"/>
                </a:solidFill>
              </a:rPr>
              <a:t> vakara pasākums, kurš radīts pēc vēla vakara šova (Late Night Show) formāta. </a:t>
            </a:r>
          </a:p>
          <a:p>
            <a:endParaRPr lang="lv-LV" sz="2000" b="1" dirty="0">
              <a:solidFill>
                <a:schemeClr val="bg1"/>
              </a:solidFill>
            </a:endParaRPr>
          </a:p>
          <a:p>
            <a:r>
              <a:rPr lang="lv-LV" sz="2800" b="1" dirty="0" smtClean="0">
                <a:solidFill>
                  <a:schemeClr val="accent4">
                    <a:lumMod val="60000"/>
                    <a:lumOff val="40000"/>
                  </a:schemeClr>
                </a:solidFill>
              </a:rPr>
              <a:t>Pielāgojams</a:t>
            </a:r>
            <a:r>
              <a:rPr lang="lv-LV" sz="2000" b="1" dirty="0" smtClean="0">
                <a:solidFill>
                  <a:schemeClr val="bg1"/>
                </a:solidFill>
              </a:rPr>
              <a:t> dažādiem uzņēmuma gadījumiem un svētkiem.</a:t>
            </a:r>
            <a:endParaRPr lang="en-US" sz="1600" dirty="0" smtClean="0">
              <a:solidFill>
                <a:schemeClr val="bg1"/>
              </a:solidFill>
            </a:endParaRPr>
          </a:p>
        </p:txBody>
      </p:sp>
      <p:pic>
        <p:nvPicPr>
          <p:cNvPr id="4" name="Picture 3"/>
          <p:cNvPicPr>
            <a:picLocks noChangeAspect="1"/>
          </p:cNvPicPr>
          <p:nvPr/>
        </p:nvPicPr>
        <p:blipFill rotWithShape="1">
          <a:blip r:embed="rId4" cstate="print">
            <a:extLst>
              <a:ext uri="{28A0092B-C50C-407E-A947-70E740481C1C}">
                <a14:useLocalDpi xmlns:a14="http://schemas.microsoft.com/office/drawing/2010/main" val="0"/>
              </a:ext>
            </a:extLst>
          </a:blip>
          <a:srcRect t="24542"/>
          <a:stretch/>
        </p:blipFill>
        <p:spPr>
          <a:xfrm>
            <a:off x="3026396" y="3522672"/>
            <a:ext cx="6139207" cy="3087590"/>
          </a:xfrm>
          <a:prstGeom prst="rect">
            <a:avLst/>
          </a:prstGeom>
        </p:spPr>
      </p:pic>
    </p:spTree>
    <p:extLst>
      <p:ext uri="{BB962C8B-B14F-4D97-AF65-F5344CB8AC3E}">
        <p14:creationId xmlns:p14="http://schemas.microsoft.com/office/powerpoint/2010/main" val="152975354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6" name="TextBox 5"/>
          <p:cNvSpPr txBox="1"/>
          <p:nvPr/>
        </p:nvSpPr>
        <p:spPr>
          <a:xfrm>
            <a:off x="4397828" y="306520"/>
            <a:ext cx="3396343" cy="769441"/>
          </a:xfrm>
          <a:prstGeom prst="rect">
            <a:avLst/>
          </a:prstGeom>
          <a:noFill/>
        </p:spPr>
        <p:txBody>
          <a:bodyPr wrap="square" rtlCol="0">
            <a:spAutoFit/>
          </a:bodyPr>
          <a:lstStyle/>
          <a:p>
            <a:r>
              <a:rPr lang="lv-LV" sz="4400" dirty="0" smtClean="0">
                <a:solidFill>
                  <a:schemeClr val="bg1"/>
                </a:solidFill>
                <a:latin typeface="Arial Black" panose="020B0A04020102020204" pitchFamily="34" charset="0"/>
              </a:rPr>
              <a:t>ŠOVS DER</a:t>
            </a:r>
            <a:endParaRPr lang="en-US" sz="4400" dirty="0">
              <a:solidFill>
                <a:schemeClr val="bg1"/>
              </a:solidFill>
              <a:latin typeface="Arial Black" panose="020B0A04020102020204" pitchFamily="34" charset="0"/>
            </a:endParaRPr>
          </a:p>
        </p:txBody>
      </p:sp>
      <p:sp>
        <p:nvSpPr>
          <p:cNvPr id="7" name="TextBox 6"/>
          <p:cNvSpPr txBox="1"/>
          <p:nvPr/>
        </p:nvSpPr>
        <p:spPr>
          <a:xfrm>
            <a:off x="2834639" y="3014464"/>
            <a:ext cx="6365966" cy="523220"/>
          </a:xfrm>
          <a:prstGeom prst="rect">
            <a:avLst/>
          </a:prstGeom>
          <a:noFill/>
        </p:spPr>
        <p:txBody>
          <a:bodyPr wrap="square" rtlCol="0">
            <a:spAutoFit/>
          </a:bodyPr>
          <a:lstStyle/>
          <a:p>
            <a:r>
              <a:rPr lang="lv-LV" sz="2800" b="1" dirty="0" smtClean="0">
                <a:solidFill>
                  <a:schemeClr val="bg1"/>
                </a:solidFill>
              </a:rPr>
              <a:t>UZŅĒMUMA </a:t>
            </a:r>
            <a:r>
              <a:rPr lang="lv-LV" sz="2800" b="1" dirty="0" smtClean="0">
                <a:solidFill>
                  <a:schemeClr val="accent4">
                    <a:lumMod val="60000"/>
                    <a:lumOff val="40000"/>
                  </a:schemeClr>
                </a:solidFill>
              </a:rPr>
              <a:t>JAUNUMU</a:t>
            </a:r>
            <a:r>
              <a:rPr lang="lv-LV" sz="2800" b="1" dirty="0" smtClean="0">
                <a:solidFill>
                  <a:schemeClr val="bg1"/>
                </a:solidFill>
              </a:rPr>
              <a:t> PREZENTĀCIJĀM</a:t>
            </a:r>
            <a:endParaRPr lang="en-US" sz="2000" dirty="0" smtClean="0">
              <a:solidFill>
                <a:schemeClr val="bg1"/>
              </a:solidFill>
            </a:endParaRPr>
          </a:p>
        </p:txBody>
      </p:sp>
      <p:sp>
        <p:nvSpPr>
          <p:cNvPr id="12" name="TextBox 11"/>
          <p:cNvSpPr txBox="1"/>
          <p:nvPr/>
        </p:nvSpPr>
        <p:spPr>
          <a:xfrm>
            <a:off x="2913016" y="2304888"/>
            <a:ext cx="6365966" cy="523220"/>
          </a:xfrm>
          <a:prstGeom prst="rect">
            <a:avLst/>
          </a:prstGeom>
          <a:noFill/>
        </p:spPr>
        <p:txBody>
          <a:bodyPr wrap="square" rtlCol="0">
            <a:spAutoFit/>
          </a:bodyPr>
          <a:lstStyle/>
          <a:p>
            <a:r>
              <a:rPr lang="lv-LV" sz="2800" b="1" dirty="0" smtClean="0">
                <a:solidFill>
                  <a:schemeClr val="bg1"/>
                </a:solidFill>
              </a:rPr>
              <a:t>IKGADĒJIEM </a:t>
            </a:r>
            <a:r>
              <a:rPr lang="lv-LV" sz="2800" b="1" dirty="0" smtClean="0">
                <a:solidFill>
                  <a:schemeClr val="accent4">
                    <a:lumMod val="60000"/>
                    <a:lumOff val="40000"/>
                  </a:schemeClr>
                </a:solidFill>
              </a:rPr>
              <a:t>DARBINIEKU</a:t>
            </a:r>
            <a:r>
              <a:rPr lang="lv-LV" sz="2800" b="1" dirty="0" smtClean="0">
                <a:solidFill>
                  <a:schemeClr val="bg1"/>
                </a:solidFill>
              </a:rPr>
              <a:t> PASĀKUMIEM</a:t>
            </a:r>
            <a:endParaRPr lang="en-US" sz="2000" dirty="0" smtClean="0">
              <a:solidFill>
                <a:schemeClr val="bg1"/>
              </a:solidFill>
            </a:endParaRPr>
          </a:p>
        </p:txBody>
      </p:sp>
      <p:sp>
        <p:nvSpPr>
          <p:cNvPr id="13" name="TextBox 12"/>
          <p:cNvSpPr txBox="1"/>
          <p:nvPr/>
        </p:nvSpPr>
        <p:spPr>
          <a:xfrm>
            <a:off x="3199309" y="3720812"/>
            <a:ext cx="5636625" cy="523220"/>
          </a:xfrm>
          <a:prstGeom prst="rect">
            <a:avLst/>
          </a:prstGeom>
          <a:noFill/>
        </p:spPr>
        <p:txBody>
          <a:bodyPr wrap="square" rtlCol="0">
            <a:spAutoFit/>
          </a:bodyPr>
          <a:lstStyle/>
          <a:p>
            <a:r>
              <a:rPr lang="lv-LV" sz="2800" b="1" dirty="0" smtClean="0">
                <a:solidFill>
                  <a:schemeClr val="bg1"/>
                </a:solidFill>
              </a:rPr>
              <a:t>UZŅĒMUMA </a:t>
            </a:r>
            <a:r>
              <a:rPr lang="lv-LV" sz="2800" b="1" dirty="0" smtClean="0">
                <a:solidFill>
                  <a:schemeClr val="accent4">
                    <a:lumMod val="60000"/>
                    <a:lumOff val="40000"/>
                  </a:schemeClr>
                </a:solidFill>
              </a:rPr>
              <a:t>KLIENTU</a:t>
            </a:r>
            <a:r>
              <a:rPr lang="lv-LV" sz="2800" b="1" dirty="0" smtClean="0">
                <a:solidFill>
                  <a:schemeClr val="bg1"/>
                </a:solidFill>
              </a:rPr>
              <a:t> PASĀKUMIEM</a:t>
            </a:r>
            <a:endParaRPr lang="en-US" sz="2000" dirty="0" smtClean="0">
              <a:solidFill>
                <a:schemeClr val="bg1"/>
              </a:solidFill>
            </a:endParaRPr>
          </a:p>
        </p:txBody>
      </p:sp>
      <p:sp>
        <p:nvSpPr>
          <p:cNvPr id="15" name="TextBox 14"/>
          <p:cNvSpPr txBox="1"/>
          <p:nvPr/>
        </p:nvSpPr>
        <p:spPr>
          <a:xfrm>
            <a:off x="5147851" y="4558736"/>
            <a:ext cx="1896294" cy="400110"/>
          </a:xfrm>
          <a:prstGeom prst="rect">
            <a:avLst/>
          </a:prstGeom>
          <a:noFill/>
        </p:spPr>
        <p:txBody>
          <a:bodyPr wrap="square" rtlCol="0">
            <a:spAutoFit/>
          </a:bodyPr>
          <a:lstStyle/>
          <a:p>
            <a:r>
              <a:rPr lang="lv-LV" sz="2000" dirty="0" smtClean="0">
                <a:solidFill>
                  <a:schemeClr val="bg1"/>
                </a:solidFill>
              </a:rPr>
              <a:t>U.C. gadījumiem</a:t>
            </a:r>
            <a:endParaRPr lang="en-US" sz="2000" dirty="0" smtClean="0">
              <a:solidFill>
                <a:schemeClr val="bg1"/>
              </a:solidFill>
            </a:endParaRPr>
          </a:p>
        </p:txBody>
      </p:sp>
      <p:sp>
        <p:nvSpPr>
          <p:cNvPr id="16" name="TextBox 15"/>
          <p:cNvSpPr txBox="1"/>
          <p:nvPr/>
        </p:nvSpPr>
        <p:spPr>
          <a:xfrm>
            <a:off x="3198840" y="5632845"/>
            <a:ext cx="3401788" cy="523220"/>
          </a:xfrm>
          <a:prstGeom prst="rect">
            <a:avLst/>
          </a:prstGeom>
          <a:noFill/>
        </p:spPr>
        <p:txBody>
          <a:bodyPr wrap="square" rtlCol="0">
            <a:spAutoFit/>
          </a:bodyPr>
          <a:lstStyle/>
          <a:p>
            <a:r>
              <a:rPr lang="lv-LV" sz="2800" b="1" dirty="0" smtClean="0">
                <a:solidFill>
                  <a:schemeClr val="bg1"/>
                </a:solidFill>
              </a:rPr>
              <a:t>PASĀKUMA </a:t>
            </a:r>
            <a:r>
              <a:rPr lang="lv-LV" sz="2800" b="1" dirty="0" smtClean="0">
                <a:solidFill>
                  <a:schemeClr val="accent4">
                    <a:lumMod val="60000"/>
                    <a:lumOff val="40000"/>
                  </a:schemeClr>
                </a:solidFill>
              </a:rPr>
              <a:t>VALODAS</a:t>
            </a:r>
            <a:endParaRPr lang="en-US" sz="2000" dirty="0" smtClean="0">
              <a:solidFill>
                <a:schemeClr val="bg1"/>
              </a:solidFill>
            </a:endParaRPr>
          </a:p>
        </p:txBody>
      </p:sp>
      <p:sp>
        <p:nvSpPr>
          <p:cNvPr id="17" name="TextBox 16"/>
          <p:cNvSpPr txBox="1"/>
          <p:nvPr/>
        </p:nvSpPr>
        <p:spPr>
          <a:xfrm>
            <a:off x="6839068" y="6109129"/>
            <a:ext cx="456113" cy="400110"/>
          </a:xfrm>
          <a:prstGeom prst="rect">
            <a:avLst/>
          </a:prstGeom>
          <a:noFill/>
        </p:spPr>
        <p:txBody>
          <a:bodyPr wrap="square" rtlCol="0">
            <a:spAutoFit/>
          </a:bodyPr>
          <a:lstStyle/>
          <a:p>
            <a:r>
              <a:rPr lang="lv-LV" sz="2000" dirty="0" smtClean="0">
                <a:solidFill>
                  <a:schemeClr val="bg1"/>
                </a:solidFill>
              </a:rPr>
              <a:t>LV</a:t>
            </a:r>
            <a:endParaRPr lang="en-US" sz="2000" dirty="0" smtClean="0">
              <a:solidFill>
                <a:schemeClr val="bg1"/>
              </a:solidFill>
            </a:endParaRPr>
          </a:p>
        </p:txBody>
      </p:sp>
      <p:sp>
        <p:nvSpPr>
          <p:cNvPr id="18" name="TextBox 17"/>
          <p:cNvSpPr txBox="1"/>
          <p:nvPr/>
        </p:nvSpPr>
        <p:spPr>
          <a:xfrm>
            <a:off x="8004565" y="6109129"/>
            <a:ext cx="741863" cy="400110"/>
          </a:xfrm>
          <a:prstGeom prst="rect">
            <a:avLst/>
          </a:prstGeom>
          <a:noFill/>
        </p:spPr>
        <p:txBody>
          <a:bodyPr wrap="square" rtlCol="0">
            <a:spAutoFit/>
          </a:bodyPr>
          <a:lstStyle/>
          <a:p>
            <a:r>
              <a:rPr lang="lv-LV" sz="2000" dirty="0" smtClean="0">
                <a:solidFill>
                  <a:schemeClr val="bg1"/>
                </a:solidFill>
              </a:rPr>
              <a:t>ENG</a:t>
            </a:r>
            <a:endParaRPr lang="en-US" sz="2000" dirty="0" smtClean="0">
              <a:solidFill>
                <a:schemeClr val="bg1"/>
              </a:solidFill>
            </a:endParaRPr>
          </a:p>
        </p:txBody>
      </p:sp>
      <p:pic>
        <p:nvPicPr>
          <p:cNvPr id="2" name="Picture 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060242" y="5631518"/>
            <a:ext cx="525874" cy="525874"/>
          </a:xfrm>
          <a:prstGeom prst="rect">
            <a:avLst/>
          </a:prstGeom>
        </p:spPr>
      </p:pic>
      <p:pic>
        <p:nvPicPr>
          <p:cNvPr id="3" name="Picture 2"/>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778278" y="5628588"/>
            <a:ext cx="531734" cy="531734"/>
          </a:xfrm>
          <a:prstGeom prst="rect">
            <a:avLst/>
          </a:prstGeom>
        </p:spPr>
      </p:pic>
    </p:spTree>
    <p:extLst>
      <p:ext uri="{BB962C8B-B14F-4D97-AF65-F5344CB8AC3E}">
        <p14:creationId xmlns:p14="http://schemas.microsoft.com/office/powerpoint/2010/main" val="66045179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5" name="TextBox 4"/>
          <p:cNvSpPr txBox="1"/>
          <p:nvPr/>
        </p:nvSpPr>
        <p:spPr>
          <a:xfrm>
            <a:off x="4001588" y="315228"/>
            <a:ext cx="7293429" cy="769441"/>
          </a:xfrm>
          <a:prstGeom prst="rect">
            <a:avLst/>
          </a:prstGeom>
          <a:noFill/>
        </p:spPr>
        <p:txBody>
          <a:bodyPr wrap="square" rtlCol="0">
            <a:spAutoFit/>
          </a:bodyPr>
          <a:lstStyle/>
          <a:p>
            <a:r>
              <a:rPr lang="lv-LV" sz="4400" dirty="0" smtClean="0">
                <a:solidFill>
                  <a:schemeClr val="bg1"/>
                </a:solidFill>
                <a:latin typeface="Arial Black" panose="020B0A04020102020204" pitchFamily="34" charset="0"/>
              </a:rPr>
              <a:t>SATURS UN NOTIKUMI</a:t>
            </a:r>
            <a:endParaRPr lang="en-US" sz="4400" dirty="0">
              <a:solidFill>
                <a:schemeClr val="bg1"/>
              </a:solidFill>
              <a:latin typeface="Arial Black" panose="020B0A04020102020204" pitchFamily="34" charset="0"/>
            </a:endParaRPr>
          </a:p>
        </p:txBody>
      </p:sp>
      <p:sp>
        <p:nvSpPr>
          <p:cNvPr id="6" name="TextBox 5"/>
          <p:cNvSpPr txBox="1"/>
          <p:nvPr/>
        </p:nvSpPr>
        <p:spPr>
          <a:xfrm>
            <a:off x="559001" y="1293678"/>
            <a:ext cx="5682406" cy="2677656"/>
          </a:xfrm>
          <a:prstGeom prst="rect">
            <a:avLst/>
          </a:prstGeom>
          <a:noFill/>
        </p:spPr>
        <p:txBody>
          <a:bodyPr wrap="square" rtlCol="0">
            <a:spAutoFit/>
          </a:bodyPr>
          <a:lstStyle/>
          <a:p>
            <a:pPr lvl="0"/>
            <a:r>
              <a:rPr lang="lv-LV" sz="2400" b="1" dirty="0" smtClean="0">
                <a:solidFill>
                  <a:schemeClr val="bg1"/>
                </a:solidFill>
              </a:rPr>
              <a:t>Šova saturs </a:t>
            </a:r>
            <a:r>
              <a:rPr lang="lv-LV" sz="1600" dirty="0" smtClean="0">
                <a:solidFill>
                  <a:schemeClr val="bg1"/>
                </a:solidFill>
              </a:rPr>
              <a:t>tiek veidots pielāgojot to uzņēmuma specifikai, darbošanās sfērai un aktuālām lietām nozarē. Tas var tikt pielāgots kādam konkrētam notikumam uzņēmuma vajadzībām. </a:t>
            </a:r>
            <a:br>
              <a:rPr lang="lv-LV" sz="1600" dirty="0" smtClean="0">
                <a:solidFill>
                  <a:schemeClr val="bg1"/>
                </a:solidFill>
              </a:rPr>
            </a:br>
            <a:r>
              <a:rPr lang="lv-LV" sz="1600" dirty="0" smtClean="0">
                <a:solidFill>
                  <a:schemeClr val="bg1"/>
                </a:solidFill>
              </a:rPr>
              <a:t/>
            </a:r>
            <a:br>
              <a:rPr lang="lv-LV" sz="1600" dirty="0" smtClean="0">
                <a:solidFill>
                  <a:schemeClr val="bg1"/>
                </a:solidFill>
              </a:rPr>
            </a:br>
            <a:r>
              <a:rPr lang="lv-LV" sz="1600" dirty="0" smtClean="0">
                <a:solidFill>
                  <a:schemeClr val="bg1"/>
                </a:solidFill>
              </a:rPr>
              <a:t>Pēc vienošanās tiek iekļautas intervijas ar uzņēmuma vadību, kur brīvā formā un gaisotnē iespējams informēt par uzņēmuma aktualitātēm, jaunumiem un citām lietām. Intervijas ar darbiniekiem, izcelti uzņēmuma talanti, kā arī, pēc vajadzības, aicināti sabiedrībā zināmi cilvēki (mūziķi, personības) ar kuriem var veikt interviju un muzikālus priekšnesumus.</a:t>
            </a:r>
            <a:endParaRPr lang="en-US" sz="1600" dirty="0">
              <a:solidFill>
                <a:schemeClr val="bg1"/>
              </a:solidFill>
            </a:endParaRPr>
          </a:p>
        </p:txBody>
      </p:sp>
      <p:sp>
        <p:nvSpPr>
          <p:cNvPr id="7" name="TextBox 6"/>
          <p:cNvSpPr txBox="1"/>
          <p:nvPr/>
        </p:nvSpPr>
        <p:spPr>
          <a:xfrm>
            <a:off x="6675446" y="3606287"/>
            <a:ext cx="4937760" cy="1692771"/>
          </a:xfrm>
          <a:prstGeom prst="rect">
            <a:avLst/>
          </a:prstGeom>
          <a:noFill/>
        </p:spPr>
        <p:txBody>
          <a:bodyPr wrap="square" rtlCol="0">
            <a:spAutoFit/>
          </a:bodyPr>
          <a:lstStyle/>
          <a:p>
            <a:pPr lvl="0"/>
            <a:r>
              <a:rPr lang="lv-LV" sz="2400" b="1" dirty="0" smtClean="0">
                <a:solidFill>
                  <a:schemeClr val="bg1"/>
                </a:solidFill>
              </a:rPr>
              <a:t>Aktivitātes un auditorijas spēles.</a:t>
            </a:r>
          </a:p>
          <a:p>
            <a:pPr lvl="0"/>
            <a:r>
              <a:rPr lang="lv-LV" sz="1600" dirty="0" smtClean="0">
                <a:solidFill>
                  <a:schemeClr val="bg1"/>
                </a:solidFill>
              </a:rPr>
              <a:t>Šova laikā, starp intervijām, var tikt izspēlētas auditorijas spēles un izaicinājumi, kurās pasākuma viesiem iespēja piedalīties un laimēt balvas. Aktivitātes var tikt veiktas starp nodaļu darbiniekiem, vai nejauši izlozētiem cilvēkiem.</a:t>
            </a:r>
            <a:endParaRPr lang="en-US" sz="1600" dirty="0" smtClean="0">
              <a:solidFill>
                <a:schemeClr val="bg1"/>
              </a:solidFill>
            </a:endParaRPr>
          </a:p>
        </p:txBody>
      </p:sp>
      <p:pic>
        <p:nvPicPr>
          <p:cNvPr id="8" name="Pictur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557849" y="4052129"/>
            <a:ext cx="3971069" cy="2646733"/>
          </a:xfrm>
          <a:prstGeom prst="rect">
            <a:avLst/>
          </a:prstGeom>
        </p:spPr>
      </p:pic>
      <p:pic>
        <p:nvPicPr>
          <p:cNvPr id="9" name="Picture 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818811" y="5297575"/>
            <a:ext cx="2102444" cy="1401287"/>
          </a:xfrm>
          <a:prstGeom prst="rect">
            <a:avLst/>
          </a:prstGeom>
        </p:spPr>
      </p:pic>
      <p:pic>
        <p:nvPicPr>
          <p:cNvPr id="11" name="Picture 10"/>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995953" y="5297575"/>
            <a:ext cx="2116183" cy="1410444"/>
          </a:xfrm>
          <a:prstGeom prst="rect">
            <a:avLst/>
          </a:prstGeom>
        </p:spPr>
      </p:pic>
      <p:pic>
        <p:nvPicPr>
          <p:cNvPr id="13" name="Picture 12"/>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675446" y="1197069"/>
            <a:ext cx="3614711" cy="2409218"/>
          </a:xfrm>
          <a:prstGeom prst="rect">
            <a:avLst/>
          </a:prstGeom>
        </p:spPr>
      </p:pic>
    </p:spTree>
    <p:extLst>
      <p:ext uri="{BB962C8B-B14F-4D97-AF65-F5344CB8AC3E}">
        <p14:creationId xmlns:p14="http://schemas.microsoft.com/office/powerpoint/2010/main" val="35018591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840032" y="1232394"/>
            <a:ext cx="4058642" cy="2705101"/>
          </a:xfrm>
          <a:prstGeom prst="rect">
            <a:avLst/>
          </a:prstGeom>
        </p:spPr>
      </p:pic>
      <p:pic>
        <p:nvPicPr>
          <p:cNvPr id="9" name="Picture 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964859" y="1232394"/>
            <a:ext cx="4084437" cy="2722293"/>
          </a:xfrm>
          <a:prstGeom prst="rect">
            <a:avLst/>
          </a:prstGeom>
        </p:spPr>
      </p:pic>
      <p:pic>
        <p:nvPicPr>
          <p:cNvPr id="10" name="Picture 9"/>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964858" y="3979273"/>
            <a:ext cx="4084438" cy="2722294"/>
          </a:xfrm>
          <a:prstGeom prst="rect">
            <a:avLst/>
          </a:prstGeom>
        </p:spPr>
      </p:pic>
      <p:pic>
        <p:nvPicPr>
          <p:cNvPr id="13" name="Picture 12"/>
          <p:cNvPicPr>
            <a:picLocks noChangeAspect="1"/>
          </p:cNvPicPr>
          <p:nvPr/>
        </p:nvPicPr>
        <p:blipFill rotWithShape="1">
          <a:blip r:embed="rId6" cstate="print">
            <a:extLst>
              <a:ext uri="{28A0092B-C50C-407E-A947-70E740481C1C}">
                <a14:useLocalDpi xmlns:a14="http://schemas.microsoft.com/office/drawing/2010/main" val="0"/>
              </a:ext>
            </a:extLst>
          </a:blip>
          <a:srcRect l="8238" t="21350" r="13095"/>
          <a:stretch/>
        </p:blipFill>
        <p:spPr>
          <a:xfrm>
            <a:off x="3840032" y="3997122"/>
            <a:ext cx="4058642" cy="2704445"/>
          </a:xfrm>
          <a:prstGeom prst="rect">
            <a:avLst/>
          </a:prstGeom>
        </p:spPr>
      </p:pic>
      <p:pic>
        <p:nvPicPr>
          <p:cNvPr id="14" name="Picture 13"/>
          <p:cNvPicPr>
            <a:picLocks noChangeAspect="1"/>
          </p:cNvPicPr>
          <p:nvPr/>
        </p:nvPicPr>
        <p:blipFill rotWithShape="1">
          <a:blip r:embed="rId7" cstate="print">
            <a:extLst>
              <a:ext uri="{28A0092B-C50C-407E-A947-70E740481C1C}">
                <a14:useLocalDpi xmlns:a14="http://schemas.microsoft.com/office/drawing/2010/main" val="0"/>
              </a:ext>
            </a:extLst>
          </a:blip>
          <a:srcRect l="10113"/>
          <a:stretch/>
        </p:blipFill>
        <p:spPr>
          <a:xfrm>
            <a:off x="125656" y="1232394"/>
            <a:ext cx="3648191" cy="2705101"/>
          </a:xfrm>
          <a:prstGeom prst="rect">
            <a:avLst/>
          </a:prstGeom>
        </p:spPr>
      </p:pic>
    </p:spTree>
    <p:extLst>
      <p:ext uri="{BB962C8B-B14F-4D97-AF65-F5344CB8AC3E}">
        <p14:creationId xmlns:p14="http://schemas.microsoft.com/office/powerpoint/2010/main" val="258213036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6" name="TextBox 5"/>
          <p:cNvSpPr txBox="1"/>
          <p:nvPr/>
        </p:nvSpPr>
        <p:spPr>
          <a:xfrm>
            <a:off x="4397828" y="306520"/>
            <a:ext cx="3396343" cy="769441"/>
          </a:xfrm>
          <a:prstGeom prst="rect">
            <a:avLst/>
          </a:prstGeom>
          <a:noFill/>
        </p:spPr>
        <p:txBody>
          <a:bodyPr wrap="square" rtlCol="0">
            <a:spAutoFit/>
          </a:bodyPr>
          <a:lstStyle/>
          <a:p>
            <a:r>
              <a:rPr lang="lv-LV" sz="4400" dirty="0" smtClean="0">
                <a:solidFill>
                  <a:schemeClr val="bg1"/>
                </a:solidFill>
                <a:latin typeface="Arial Black" panose="020B0A04020102020204" pitchFamily="34" charset="0"/>
              </a:rPr>
              <a:t>PAR ŠOVU</a:t>
            </a:r>
            <a:endParaRPr lang="en-US" sz="4400" dirty="0">
              <a:solidFill>
                <a:schemeClr val="bg1"/>
              </a:solidFill>
              <a:latin typeface="Arial Black" panose="020B0A04020102020204" pitchFamily="34" charset="0"/>
            </a:endParaRPr>
          </a:p>
        </p:txBody>
      </p:sp>
      <p:sp>
        <p:nvSpPr>
          <p:cNvPr id="7" name="TextBox 6"/>
          <p:cNvSpPr txBox="1"/>
          <p:nvPr/>
        </p:nvSpPr>
        <p:spPr>
          <a:xfrm>
            <a:off x="1454331" y="1535797"/>
            <a:ext cx="4040778" cy="1846659"/>
          </a:xfrm>
          <a:prstGeom prst="rect">
            <a:avLst/>
          </a:prstGeom>
          <a:noFill/>
        </p:spPr>
        <p:txBody>
          <a:bodyPr wrap="square" rtlCol="0">
            <a:spAutoFit/>
          </a:bodyPr>
          <a:lstStyle/>
          <a:p>
            <a:r>
              <a:rPr lang="lv-LV" sz="2400" b="1" dirty="0" smtClean="0">
                <a:solidFill>
                  <a:schemeClr val="bg1"/>
                </a:solidFill>
              </a:rPr>
              <a:t>Šova vadītājs:</a:t>
            </a:r>
          </a:p>
          <a:p>
            <a:r>
              <a:rPr lang="lv-LV" dirty="0" smtClean="0">
                <a:solidFill>
                  <a:schemeClr val="bg1"/>
                </a:solidFill>
              </a:rPr>
              <a:t>JĀNIS ROZĪTIS ir pasākumu vadītājs, organizators, mūziķis ar pieredzi uz skatuves un kameru priekšā.</a:t>
            </a:r>
            <a:endParaRPr lang="lv-LV" dirty="0">
              <a:solidFill>
                <a:schemeClr val="bg1"/>
              </a:solidFill>
            </a:endParaRPr>
          </a:p>
          <a:p>
            <a:r>
              <a:rPr lang="lv-LV" dirty="0" smtClean="0">
                <a:solidFill>
                  <a:schemeClr val="bg1"/>
                </a:solidFill>
              </a:rPr>
              <a:t>www.rozitis.lv</a:t>
            </a:r>
            <a:endParaRPr lang="en-US" dirty="0">
              <a:solidFill>
                <a:schemeClr val="bg1"/>
              </a:solidFill>
            </a:endParaRPr>
          </a:p>
          <a:p>
            <a:endParaRPr lang="en-US" dirty="0">
              <a:solidFill>
                <a:schemeClr val="bg1"/>
              </a:solidFill>
            </a:endParaRPr>
          </a:p>
        </p:txBody>
      </p:sp>
      <p:sp>
        <p:nvSpPr>
          <p:cNvPr id="8" name="TextBox 7"/>
          <p:cNvSpPr txBox="1"/>
          <p:nvPr/>
        </p:nvSpPr>
        <p:spPr>
          <a:xfrm>
            <a:off x="6727200" y="3966980"/>
            <a:ext cx="5177417" cy="2677656"/>
          </a:xfrm>
          <a:prstGeom prst="rect">
            <a:avLst/>
          </a:prstGeom>
          <a:noFill/>
        </p:spPr>
        <p:txBody>
          <a:bodyPr wrap="square" rtlCol="0">
            <a:spAutoFit/>
          </a:bodyPr>
          <a:lstStyle/>
          <a:p>
            <a:r>
              <a:rPr lang="lv-LV" sz="2400" b="1" dirty="0" smtClean="0">
                <a:solidFill>
                  <a:schemeClr val="bg1"/>
                </a:solidFill>
              </a:rPr>
              <a:t>Šova organizatori: </a:t>
            </a:r>
            <a:r>
              <a:rPr lang="lv-LV" dirty="0" smtClean="0">
                <a:solidFill>
                  <a:schemeClr val="bg1"/>
                </a:solidFill>
              </a:rPr>
              <a:t>IK ‘’FUNDAMENTAL’’ nodarbojas </a:t>
            </a:r>
            <a:r>
              <a:rPr lang="lv-LV" dirty="0">
                <a:solidFill>
                  <a:schemeClr val="bg1"/>
                </a:solidFill>
              </a:rPr>
              <a:t>ar pasākumu </a:t>
            </a:r>
            <a:r>
              <a:rPr lang="lv-LV" dirty="0" smtClean="0">
                <a:solidFill>
                  <a:schemeClr val="bg1"/>
                </a:solidFill>
              </a:rPr>
              <a:t>plānošanu</a:t>
            </a:r>
            <a:r>
              <a:rPr lang="lv-LV" dirty="0">
                <a:solidFill>
                  <a:schemeClr val="bg1"/>
                </a:solidFill>
              </a:rPr>
              <a:t>, organizēšanu, režiju, reklāmu un mārketingu. Uzņēmuma īpašnieks, radošais direktors un organizators </a:t>
            </a:r>
            <a:r>
              <a:rPr lang="lv-LV" b="1" dirty="0">
                <a:solidFill>
                  <a:schemeClr val="bg1"/>
                </a:solidFill>
              </a:rPr>
              <a:t>Jānis Rozītis</a:t>
            </a:r>
            <a:r>
              <a:rPr lang="lv-LV" dirty="0">
                <a:solidFill>
                  <a:schemeClr val="bg1"/>
                </a:solidFill>
              </a:rPr>
              <a:t> vairākkārt piedalījies Valmieras pilsētas svētku organizēšanā, kā arī īstenojis Vidzemes un Latvijas mēroga nozīmes pasākumus sadarbojoties ar pašvaldībām (Vidzeme Fashion show, Nakts iepirkšanās </a:t>
            </a:r>
            <a:r>
              <a:rPr lang="lv-LV" dirty="0" smtClean="0">
                <a:solidFill>
                  <a:schemeClr val="bg1"/>
                </a:solidFill>
              </a:rPr>
              <a:t>svētki u.c.). www.vma.lv</a:t>
            </a:r>
            <a:endParaRPr lang="en-US" dirty="0">
              <a:solidFill>
                <a:schemeClr val="bg1"/>
              </a:solidFill>
            </a:endParaRPr>
          </a:p>
        </p:txBody>
      </p:sp>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454331" y="3140659"/>
            <a:ext cx="4854036" cy="3235234"/>
          </a:xfrm>
          <a:prstGeom prst="rect">
            <a:avLst/>
          </a:prstGeom>
        </p:spPr>
      </p:pic>
      <p:pic>
        <p:nvPicPr>
          <p:cNvPr id="3" name="Picture 2"/>
          <p:cNvPicPr>
            <a:picLocks noChangeAspect="1"/>
          </p:cNvPicPr>
          <p:nvPr/>
        </p:nvPicPr>
        <p:blipFill rotWithShape="1">
          <a:blip r:embed="rId4" cstate="print">
            <a:extLst>
              <a:ext uri="{28A0092B-C50C-407E-A947-70E740481C1C}">
                <a14:useLocalDpi xmlns:a14="http://schemas.microsoft.com/office/drawing/2010/main" val="0"/>
              </a:ext>
            </a:extLst>
          </a:blip>
          <a:srcRect l="12341" r="12663"/>
          <a:stretch/>
        </p:blipFill>
        <p:spPr>
          <a:xfrm>
            <a:off x="6792685" y="1301584"/>
            <a:ext cx="4554583" cy="2665396"/>
          </a:xfrm>
          <a:prstGeom prst="rect">
            <a:avLst/>
          </a:prstGeom>
        </p:spPr>
      </p:pic>
    </p:spTree>
    <p:extLst>
      <p:ext uri="{BB962C8B-B14F-4D97-AF65-F5344CB8AC3E}">
        <p14:creationId xmlns:p14="http://schemas.microsoft.com/office/powerpoint/2010/main" val="57890416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5" name="TextBox 4"/>
          <p:cNvSpPr txBox="1"/>
          <p:nvPr/>
        </p:nvSpPr>
        <p:spPr>
          <a:xfrm>
            <a:off x="4001588" y="315228"/>
            <a:ext cx="7293429" cy="769441"/>
          </a:xfrm>
          <a:prstGeom prst="rect">
            <a:avLst/>
          </a:prstGeom>
          <a:noFill/>
        </p:spPr>
        <p:txBody>
          <a:bodyPr wrap="square" rtlCol="0">
            <a:spAutoFit/>
          </a:bodyPr>
          <a:lstStyle/>
          <a:p>
            <a:r>
              <a:rPr lang="lv-LV" sz="4400" dirty="0" smtClean="0">
                <a:solidFill>
                  <a:schemeClr val="accent4">
                    <a:lumMod val="60000"/>
                    <a:lumOff val="40000"/>
                  </a:schemeClr>
                </a:solidFill>
                <a:latin typeface="Arial Black" panose="020B0A04020102020204" pitchFamily="34" charset="0"/>
              </a:rPr>
              <a:t>VIDEO</a:t>
            </a:r>
            <a:r>
              <a:rPr lang="lv-LV" sz="4400" dirty="0" smtClean="0">
                <a:solidFill>
                  <a:schemeClr val="bg1"/>
                </a:solidFill>
                <a:latin typeface="Arial Black" panose="020B0A04020102020204" pitchFamily="34" charset="0"/>
              </a:rPr>
              <a:t> IESKATS ŠOVĀ</a:t>
            </a:r>
            <a:endParaRPr lang="en-US" sz="4400" dirty="0">
              <a:solidFill>
                <a:schemeClr val="bg1"/>
              </a:solidFill>
              <a:latin typeface="Arial Black" panose="020B0A04020102020204" pitchFamily="34" charset="0"/>
            </a:endParaRPr>
          </a:p>
        </p:txBody>
      </p:sp>
      <p:pic>
        <p:nvPicPr>
          <p:cNvPr id="3" name="HU_a7LNq9Do"/>
          <p:cNvPicPr>
            <a:picLocks noRot="1" noChangeAspect="1"/>
          </p:cNvPicPr>
          <p:nvPr>
            <a:videoFile r:link="rId1"/>
          </p:nvPr>
        </p:nvPicPr>
        <p:blipFill>
          <a:blip r:embed="rId4"/>
          <a:stretch>
            <a:fillRect/>
          </a:stretch>
        </p:blipFill>
        <p:spPr>
          <a:xfrm>
            <a:off x="1648823" y="1399897"/>
            <a:ext cx="8886613" cy="4998720"/>
          </a:xfrm>
          <a:prstGeom prst="rect">
            <a:avLst/>
          </a:prstGeom>
        </p:spPr>
      </p:pic>
    </p:spTree>
    <p:extLst>
      <p:ext uri="{BB962C8B-B14F-4D97-AF65-F5344CB8AC3E}">
        <p14:creationId xmlns:p14="http://schemas.microsoft.com/office/powerpoint/2010/main" val="112612264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5" name="TextBox 4"/>
          <p:cNvSpPr txBox="1"/>
          <p:nvPr/>
        </p:nvSpPr>
        <p:spPr>
          <a:xfrm>
            <a:off x="5029200" y="335911"/>
            <a:ext cx="5377543" cy="769441"/>
          </a:xfrm>
          <a:prstGeom prst="rect">
            <a:avLst/>
          </a:prstGeom>
          <a:noFill/>
        </p:spPr>
        <p:txBody>
          <a:bodyPr wrap="square" rtlCol="0">
            <a:spAutoFit/>
          </a:bodyPr>
          <a:lstStyle/>
          <a:p>
            <a:r>
              <a:rPr lang="lv-LV" sz="4400" dirty="0" smtClean="0">
                <a:solidFill>
                  <a:schemeClr val="bg1"/>
                </a:solidFill>
                <a:latin typeface="Arial Black" panose="020B0A04020102020204" pitchFamily="34" charset="0"/>
              </a:rPr>
              <a:t>ŠOVA </a:t>
            </a:r>
            <a:r>
              <a:rPr lang="lv-LV" sz="4400" dirty="0" smtClean="0">
                <a:solidFill>
                  <a:schemeClr val="accent4">
                    <a:lumMod val="60000"/>
                    <a:lumOff val="40000"/>
                  </a:schemeClr>
                </a:solidFill>
                <a:latin typeface="Arial Black" panose="020B0A04020102020204" pitchFamily="34" charset="0"/>
              </a:rPr>
              <a:t>IZMAKSAS</a:t>
            </a:r>
            <a:endParaRPr lang="en-US" sz="4400" dirty="0">
              <a:solidFill>
                <a:schemeClr val="accent4">
                  <a:lumMod val="60000"/>
                  <a:lumOff val="40000"/>
                </a:schemeClr>
              </a:solidFill>
              <a:latin typeface="Arial Black" panose="020B0A04020102020204" pitchFamily="34" charset="0"/>
            </a:endParaRPr>
          </a:p>
        </p:txBody>
      </p:sp>
      <p:sp>
        <p:nvSpPr>
          <p:cNvPr id="7" name="TextBox 6"/>
          <p:cNvSpPr txBox="1"/>
          <p:nvPr/>
        </p:nvSpPr>
        <p:spPr>
          <a:xfrm>
            <a:off x="1103809" y="2056681"/>
            <a:ext cx="5889173" cy="3600986"/>
          </a:xfrm>
          <a:prstGeom prst="rect">
            <a:avLst/>
          </a:prstGeom>
          <a:noFill/>
        </p:spPr>
        <p:txBody>
          <a:bodyPr wrap="square" rtlCol="0">
            <a:spAutoFit/>
          </a:bodyPr>
          <a:lstStyle/>
          <a:p>
            <a:r>
              <a:rPr lang="lv-LV" sz="2800" b="1" dirty="0" smtClean="0">
                <a:solidFill>
                  <a:schemeClr val="bg1"/>
                </a:solidFill>
              </a:rPr>
              <a:t>Šova pamata nodrošinājums</a:t>
            </a:r>
          </a:p>
          <a:p>
            <a:r>
              <a:rPr lang="lv-LV" sz="2000" dirty="0" smtClean="0">
                <a:solidFill>
                  <a:schemeClr val="bg1"/>
                </a:solidFill>
              </a:rPr>
              <a:t>Šova režija, scenārija sagatavošana, vizuālie materiāli</a:t>
            </a:r>
          </a:p>
          <a:p>
            <a:r>
              <a:rPr lang="lv-LV" sz="2000" dirty="0" smtClean="0">
                <a:solidFill>
                  <a:schemeClr val="bg1"/>
                </a:solidFill>
              </a:rPr>
              <a:t>Organizēšana/ koordinēšana</a:t>
            </a:r>
            <a:endParaRPr lang="lv-LV" sz="2000" dirty="0">
              <a:solidFill>
                <a:schemeClr val="bg1"/>
              </a:solidFill>
            </a:endParaRPr>
          </a:p>
          <a:p>
            <a:r>
              <a:rPr lang="lv-LV" sz="2000" dirty="0" smtClean="0">
                <a:solidFill>
                  <a:schemeClr val="bg1"/>
                </a:solidFill>
              </a:rPr>
              <a:t>Šova vadītājs</a:t>
            </a:r>
          </a:p>
          <a:p>
            <a:r>
              <a:rPr lang="lv-LV" sz="2000" dirty="0" smtClean="0">
                <a:solidFill>
                  <a:schemeClr val="bg1"/>
                </a:solidFill>
              </a:rPr>
              <a:t>Mūziķi (pavadošā grupa) – ‘’Ballīšu Orķestris’’</a:t>
            </a:r>
          </a:p>
          <a:p>
            <a:r>
              <a:rPr lang="lv-LV" sz="2000" dirty="0" smtClean="0">
                <a:solidFill>
                  <a:schemeClr val="bg1"/>
                </a:solidFill>
              </a:rPr>
              <a:t>Grimmētāja</a:t>
            </a:r>
          </a:p>
          <a:p>
            <a:r>
              <a:rPr lang="lv-LV" sz="2000" dirty="0" smtClean="0">
                <a:solidFill>
                  <a:schemeClr val="bg1"/>
                </a:solidFill>
              </a:rPr>
              <a:t>Asistenti un personāls (šovam)</a:t>
            </a:r>
            <a:r>
              <a:rPr lang="lv-LV" sz="2000" dirty="0">
                <a:solidFill>
                  <a:schemeClr val="bg1"/>
                </a:solidFill>
              </a:rPr>
              <a:t> </a:t>
            </a:r>
            <a:endParaRPr lang="lv-LV" sz="2000" dirty="0" smtClean="0">
              <a:solidFill>
                <a:schemeClr val="bg1"/>
              </a:solidFill>
            </a:endParaRPr>
          </a:p>
          <a:p>
            <a:r>
              <a:rPr lang="lv-LV" sz="2000" dirty="0" smtClean="0">
                <a:solidFill>
                  <a:schemeClr val="bg1"/>
                </a:solidFill>
              </a:rPr>
              <a:t>Scenogrāfija</a:t>
            </a:r>
            <a:r>
              <a:rPr lang="lv-LV" sz="2000" dirty="0">
                <a:solidFill>
                  <a:schemeClr val="bg1"/>
                </a:solidFill>
              </a:rPr>
              <a:t>/ skatuves iekārtojums/ rekvizīti</a:t>
            </a:r>
          </a:p>
          <a:p>
            <a:r>
              <a:rPr lang="lv-LV" sz="2000" dirty="0">
                <a:solidFill>
                  <a:schemeClr val="bg1"/>
                </a:solidFill>
              </a:rPr>
              <a:t>2gb. Projektori un projektoru ekrāni + 2gb. Tv </a:t>
            </a:r>
            <a:r>
              <a:rPr lang="lv-LV" sz="2000" dirty="0" smtClean="0">
                <a:solidFill>
                  <a:schemeClr val="bg1"/>
                </a:solidFill>
              </a:rPr>
              <a:t>ekrāni</a:t>
            </a:r>
          </a:p>
          <a:p>
            <a:r>
              <a:rPr lang="lv-LV" sz="2000" dirty="0" smtClean="0">
                <a:solidFill>
                  <a:schemeClr val="bg1"/>
                </a:solidFill>
              </a:rPr>
              <a:t>Ceļa izdevumi </a:t>
            </a:r>
            <a:endParaRPr lang="lv-LV" sz="2000" dirty="0">
              <a:solidFill>
                <a:schemeClr val="bg1"/>
              </a:solidFill>
            </a:endParaRPr>
          </a:p>
          <a:p>
            <a:endParaRPr lang="lv-LV" sz="2000" dirty="0" smtClean="0">
              <a:solidFill>
                <a:schemeClr val="bg1"/>
              </a:solidFill>
            </a:endParaRPr>
          </a:p>
        </p:txBody>
      </p:sp>
      <p:sp>
        <p:nvSpPr>
          <p:cNvPr id="11" name="TextBox 10"/>
          <p:cNvSpPr txBox="1"/>
          <p:nvPr/>
        </p:nvSpPr>
        <p:spPr>
          <a:xfrm>
            <a:off x="7327173" y="3167390"/>
            <a:ext cx="2861855" cy="646331"/>
          </a:xfrm>
          <a:prstGeom prst="rect">
            <a:avLst/>
          </a:prstGeom>
          <a:noFill/>
        </p:spPr>
        <p:txBody>
          <a:bodyPr wrap="square" rtlCol="0">
            <a:spAutoFit/>
          </a:bodyPr>
          <a:lstStyle/>
          <a:p>
            <a:r>
              <a:rPr lang="lv-LV" sz="3600" b="1" dirty="0" smtClean="0">
                <a:solidFill>
                  <a:schemeClr val="bg1"/>
                </a:solidFill>
              </a:rPr>
              <a:t>= 4800 Eur</a:t>
            </a:r>
            <a:endParaRPr lang="lv-LV" sz="2800" dirty="0" smtClean="0">
              <a:solidFill>
                <a:schemeClr val="bg1"/>
              </a:solidFill>
            </a:endParaRPr>
          </a:p>
        </p:txBody>
      </p:sp>
      <p:sp>
        <p:nvSpPr>
          <p:cNvPr id="12" name="TextBox 11"/>
          <p:cNvSpPr txBox="1"/>
          <p:nvPr/>
        </p:nvSpPr>
        <p:spPr>
          <a:xfrm>
            <a:off x="8212184" y="3720066"/>
            <a:ext cx="3718560" cy="261610"/>
          </a:xfrm>
          <a:prstGeom prst="rect">
            <a:avLst/>
          </a:prstGeom>
          <a:noFill/>
        </p:spPr>
        <p:txBody>
          <a:bodyPr wrap="square" rtlCol="0">
            <a:spAutoFit/>
          </a:bodyPr>
          <a:lstStyle/>
          <a:p>
            <a:r>
              <a:rPr lang="lv-LV" sz="1100" b="1" dirty="0" smtClean="0">
                <a:solidFill>
                  <a:schemeClr val="bg1"/>
                </a:solidFill>
              </a:rPr>
              <a:t>*Summa norādīta ar iekļautu mikrouzņēmuma nodokli 15%</a:t>
            </a:r>
            <a:endParaRPr lang="en-US" sz="1000" dirty="0">
              <a:solidFill>
                <a:schemeClr val="bg1"/>
              </a:solidFill>
            </a:endParaRPr>
          </a:p>
        </p:txBody>
      </p:sp>
    </p:spTree>
    <p:extLst>
      <p:ext uri="{BB962C8B-B14F-4D97-AF65-F5344CB8AC3E}">
        <p14:creationId xmlns:p14="http://schemas.microsoft.com/office/powerpoint/2010/main" val="400912680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5" name="TextBox 4"/>
          <p:cNvSpPr txBox="1"/>
          <p:nvPr/>
        </p:nvSpPr>
        <p:spPr>
          <a:xfrm>
            <a:off x="3557451" y="315228"/>
            <a:ext cx="8247018" cy="769441"/>
          </a:xfrm>
          <a:prstGeom prst="rect">
            <a:avLst/>
          </a:prstGeom>
          <a:noFill/>
        </p:spPr>
        <p:txBody>
          <a:bodyPr wrap="square" rtlCol="0">
            <a:spAutoFit/>
          </a:bodyPr>
          <a:lstStyle/>
          <a:p>
            <a:r>
              <a:rPr lang="lv-LV" sz="4400" dirty="0" smtClean="0">
                <a:solidFill>
                  <a:schemeClr val="accent4">
                    <a:lumMod val="60000"/>
                    <a:lumOff val="40000"/>
                  </a:schemeClr>
                </a:solidFill>
                <a:latin typeface="Arial Black" panose="020B0A04020102020204" pitchFamily="34" charset="0"/>
              </a:rPr>
              <a:t>PAPILDU</a:t>
            </a:r>
            <a:r>
              <a:rPr lang="lv-LV" sz="4400" dirty="0" smtClean="0">
                <a:solidFill>
                  <a:schemeClr val="bg1"/>
                </a:solidFill>
                <a:latin typeface="Arial Black" panose="020B0A04020102020204" pitchFamily="34" charset="0"/>
              </a:rPr>
              <a:t> PAKALPOJUMI</a:t>
            </a:r>
            <a:endParaRPr lang="en-US" sz="4400" dirty="0">
              <a:solidFill>
                <a:schemeClr val="bg1"/>
              </a:solidFill>
              <a:latin typeface="Arial Black" panose="020B0A04020102020204" pitchFamily="34" charset="0"/>
            </a:endParaRPr>
          </a:p>
        </p:txBody>
      </p:sp>
      <p:sp>
        <p:nvSpPr>
          <p:cNvPr id="6" name="TextBox 5"/>
          <p:cNvSpPr txBox="1"/>
          <p:nvPr/>
        </p:nvSpPr>
        <p:spPr>
          <a:xfrm>
            <a:off x="9744890" y="6464358"/>
            <a:ext cx="2229396" cy="261610"/>
          </a:xfrm>
          <a:prstGeom prst="rect">
            <a:avLst/>
          </a:prstGeom>
          <a:noFill/>
        </p:spPr>
        <p:txBody>
          <a:bodyPr wrap="square" rtlCol="0">
            <a:spAutoFit/>
          </a:bodyPr>
          <a:lstStyle/>
          <a:p>
            <a:r>
              <a:rPr lang="lv-LV" sz="1100" b="1" dirty="0" smtClean="0">
                <a:solidFill>
                  <a:schemeClr val="bg1"/>
                </a:solidFill>
              </a:rPr>
              <a:t>*Cenas norādītas bez nodokļiem</a:t>
            </a:r>
            <a:endParaRPr lang="en-US" sz="1000" dirty="0">
              <a:solidFill>
                <a:schemeClr val="bg1"/>
              </a:solidFill>
            </a:endParaRPr>
          </a:p>
        </p:txBody>
      </p:sp>
      <p:sp>
        <p:nvSpPr>
          <p:cNvPr id="7" name="TextBox 6"/>
          <p:cNvSpPr txBox="1"/>
          <p:nvPr/>
        </p:nvSpPr>
        <p:spPr>
          <a:xfrm>
            <a:off x="5464628" y="1386045"/>
            <a:ext cx="6291944" cy="5078313"/>
          </a:xfrm>
          <a:prstGeom prst="rect">
            <a:avLst/>
          </a:prstGeom>
          <a:noFill/>
        </p:spPr>
        <p:txBody>
          <a:bodyPr wrap="square" rtlCol="0">
            <a:spAutoFit/>
          </a:bodyPr>
          <a:lstStyle/>
          <a:p>
            <a:pPr marL="342900" indent="-342900">
              <a:buFont typeface="Arial" panose="020B0604020202020204" pitchFamily="34" charset="0"/>
              <a:buChar char="•"/>
            </a:pPr>
            <a:r>
              <a:rPr lang="lv-LV" b="1" dirty="0">
                <a:solidFill>
                  <a:schemeClr val="bg1"/>
                </a:solidFill>
              </a:rPr>
              <a:t>Grupas ‘’Ballīšu orķestris’’ uzstāšanās pēc šova oficiālās daļas (BALLE) </a:t>
            </a:r>
            <a:r>
              <a:rPr lang="lv-LV" b="1" dirty="0" smtClean="0">
                <a:solidFill>
                  <a:schemeClr val="bg1"/>
                </a:solidFill>
              </a:rPr>
              <a:t>600 Eur</a:t>
            </a:r>
          </a:p>
          <a:p>
            <a:endParaRPr lang="lv-LV" b="1" dirty="0">
              <a:solidFill>
                <a:schemeClr val="bg1"/>
              </a:solidFill>
            </a:endParaRPr>
          </a:p>
          <a:p>
            <a:pPr marL="342900" indent="-342900">
              <a:buFont typeface="Arial" panose="020B0604020202020204" pitchFamily="34" charset="0"/>
              <a:buChar char="•"/>
            </a:pPr>
            <a:r>
              <a:rPr lang="lv-LV" b="1" dirty="0">
                <a:solidFill>
                  <a:schemeClr val="bg1"/>
                </a:solidFill>
              </a:rPr>
              <a:t>Dj (aizpilda pauzes grupas starplaikos, vai visa vakara gaitā) 350 </a:t>
            </a:r>
            <a:r>
              <a:rPr lang="lv-LV" b="1" dirty="0" smtClean="0">
                <a:solidFill>
                  <a:schemeClr val="bg1"/>
                </a:solidFill>
              </a:rPr>
              <a:t>Eur</a:t>
            </a:r>
          </a:p>
          <a:p>
            <a:endParaRPr lang="lv-LV" b="1" dirty="0">
              <a:solidFill>
                <a:schemeClr val="bg1"/>
              </a:solidFill>
            </a:endParaRPr>
          </a:p>
          <a:p>
            <a:pPr marL="342900" indent="-342900">
              <a:buFont typeface="Arial" panose="020B0604020202020204" pitchFamily="34" charset="0"/>
              <a:buChar char="•"/>
            </a:pPr>
            <a:r>
              <a:rPr lang="lv-LV" b="1" dirty="0">
                <a:solidFill>
                  <a:schemeClr val="bg1"/>
                </a:solidFill>
              </a:rPr>
              <a:t>Fotogrāfs </a:t>
            </a:r>
            <a:r>
              <a:rPr lang="lv-LV" b="1" dirty="0" smtClean="0">
                <a:solidFill>
                  <a:schemeClr val="bg1"/>
                </a:solidFill>
              </a:rPr>
              <a:t>350 </a:t>
            </a:r>
            <a:r>
              <a:rPr lang="lv-LV" b="1" dirty="0" smtClean="0">
                <a:solidFill>
                  <a:schemeClr val="bg1"/>
                </a:solidFill>
              </a:rPr>
              <a:t>Eur</a:t>
            </a:r>
          </a:p>
          <a:p>
            <a:pPr marL="342900" indent="-342900">
              <a:buFont typeface="Arial" panose="020B0604020202020204" pitchFamily="34" charset="0"/>
              <a:buChar char="•"/>
            </a:pPr>
            <a:endParaRPr lang="lv-LV" b="1" dirty="0">
              <a:solidFill>
                <a:schemeClr val="bg1"/>
              </a:solidFill>
            </a:endParaRPr>
          </a:p>
          <a:p>
            <a:pPr marL="342900" indent="-342900">
              <a:buFont typeface="Arial" panose="020B0604020202020204" pitchFamily="34" charset="0"/>
              <a:buChar char="•"/>
            </a:pPr>
            <a:r>
              <a:rPr lang="lv-LV" b="1" dirty="0">
                <a:solidFill>
                  <a:schemeClr val="bg1"/>
                </a:solidFill>
              </a:rPr>
              <a:t>Īss video apskats no pasākuma 4</a:t>
            </a:r>
            <a:r>
              <a:rPr lang="lv-LV" b="1" dirty="0" smtClean="0">
                <a:solidFill>
                  <a:schemeClr val="bg1"/>
                </a:solidFill>
              </a:rPr>
              <a:t>00 Eur</a:t>
            </a:r>
          </a:p>
          <a:p>
            <a:endParaRPr lang="lv-LV" b="1" dirty="0">
              <a:solidFill>
                <a:schemeClr val="bg1"/>
              </a:solidFill>
            </a:endParaRPr>
          </a:p>
          <a:p>
            <a:pPr marL="342900" indent="-342900">
              <a:buFont typeface="Arial" panose="020B0604020202020204" pitchFamily="34" charset="0"/>
              <a:buChar char="•"/>
            </a:pPr>
            <a:r>
              <a:rPr lang="lv-LV" b="1" dirty="0">
                <a:solidFill>
                  <a:schemeClr val="bg1"/>
                </a:solidFill>
              </a:rPr>
              <a:t>Visa pasākuma filmēšana un raidījuma sagatavošana </a:t>
            </a:r>
            <a:r>
              <a:rPr lang="lv-LV" b="1" dirty="0" smtClean="0">
                <a:solidFill>
                  <a:schemeClr val="bg1"/>
                </a:solidFill>
              </a:rPr>
              <a:t>ar intervijām uzņēmuma </a:t>
            </a:r>
            <a:r>
              <a:rPr lang="lv-LV" b="1" dirty="0">
                <a:solidFill>
                  <a:schemeClr val="bg1"/>
                </a:solidFill>
              </a:rPr>
              <a:t>vajadzībām </a:t>
            </a:r>
            <a:r>
              <a:rPr lang="lv-LV" b="1" dirty="0" smtClean="0">
                <a:solidFill>
                  <a:schemeClr val="bg1"/>
                </a:solidFill>
              </a:rPr>
              <a:t>800 Eur</a:t>
            </a:r>
          </a:p>
          <a:p>
            <a:endParaRPr lang="lv-LV" b="1" dirty="0">
              <a:solidFill>
                <a:schemeClr val="bg1"/>
              </a:solidFill>
            </a:endParaRPr>
          </a:p>
          <a:p>
            <a:pPr marL="342900" indent="-342900">
              <a:buFont typeface="Arial" panose="020B0604020202020204" pitchFamily="34" charset="0"/>
              <a:buChar char="•"/>
            </a:pPr>
            <a:r>
              <a:rPr lang="lv-LV" b="1" dirty="0" smtClean="0">
                <a:solidFill>
                  <a:schemeClr val="bg1"/>
                </a:solidFill>
              </a:rPr>
              <a:t>Filmēšana/ ielas intervijas </a:t>
            </a:r>
            <a:r>
              <a:rPr lang="lv-LV" sz="1200" b="1" dirty="0" smtClean="0">
                <a:solidFill>
                  <a:schemeClr val="bg1"/>
                </a:solidFill>
              </a:rPr>
              <a:t>(ja notiek vienošanās, ka satura papildinājumam tādas nepieciešamas) </a:t>
            </a:r>
            <a:r>
              <a:rPr lang="lv-LV" b="1" dirty="0" smtClean="0">
                <a:solidFill>
                  <a:schemeClr val="bg1"/>
                </a:solidFill>
              </a:rPr>
              <a:t>250 Eur</a:t>
            </a:r>
          </a:p>
          <a:p>
            <a:endParaRPr lang="lv-LV" b="1" dirty="0" smtClean="0">
              <a:solidFill>
                <a:schemeClr val="bg1"/>
              </a:solidFill>
            </a:endParaRPr>
          </a:p>
          <a:p>
            <a:pPr marL="342900" indent="-342900">
              <a:buFont typeface="Arial" panose="020B0604020202020204" pitchFamily="34" charset="0"/>
              <a:buChar char="•"/>
            </a:pPr>
            <a:r>
              <a:rPr lang="lv-LV" b="1" dirty="0" smtClean="0">
                <a:solidFill>
                  <a:schemeClr val="bg1"/>
                </a:solidFill>
              </a:rPr>
              <a:t>Sadarbībā ar nozares profesionāļiem varam piedāvāt arī skatuves, skaņas un gaismas pakalpojumus</a:t>
            </a:r>
          </a:p>
        </p:txBody>
      </p:sp>
      <p:pic>
        <p:nvPicPr>
          <p:cNvPr id="2" name="Picture 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446494" y="4076470"/>
            <a:ext cx="3582706" cy="2387888"/>
          </a:xfrm>
          <a:prstGeom prst="rect">
            <a:avLst/>
          </a:prstGeom>
        </p:spPr>
      </p:pic>
      <p:pic>
        <p:nvPicPr>
          <p:cNvPr id="8" name="Picture 7"/>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446494" y="1441263"/>
            <a:ext cx="3582706" cy="2387888"/>
          </a:xfrm>
          <a:prstGeom prst="rect">
            <a:avLst/>
          </a:prstGeom>
        </p:spPr>
      </p:pic>
    </p:spTree>
    <p:extLst>
      <p:ext uri="{BB962C8B-B14F-4D97-AF65-F5344CB8AC3E}">
        <p14:creationId xmlns:p14="http://schemas.microsoft.com/office/powerpoint/2010/main" val="1971214163"/>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419</TotalTime>
  <Words>455</Words>
  <Application>Microsoft Office PowerPoint</Application>
  <PresentationFormat>Widescreen</PresentationFormat>
  <Paragraphs>77</Paragraphs>
  <Slides>13</Slides>
  <Notes>3</Notes>
  <HiddenSlides>0</HiddenSlides>
  <MMClips>1</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13</vt:i4>
      </vt:variant>
    </vt:vector>
  </HeadingPairs>
  <TitlesOfParts>
    <vt:vector size="19" baseType="lpstr">
      <vt:lpstr>Arial</vt:lpstr>
      <vt:lpstr>Arial Black</vt:lpstr>
      <vt:lpstr>Calibri</vt:lpstr>
      <vt:lpstr>Calibri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USER</dc:creator>
  <cp:lastModifiedBy>USER</cp:lastModifiedBy>
  <cp:revision>62</cp:revision>
  <dcterms:created xsi:type="dcterms:W3CDTF">2019-03-01T10:08:00Z</dcterms:created>
  <dcterms:modified xsi:type="dcterms:W3CDTF">2019-04-03T08:22:04Z</dcterms:modified>
</cp:coreProperties>
</file>